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34" r:id="rId2"/>
    <p:sldId id="352" r:id="rId3"/>
    <p:sldId id="336" r:id="rId4"/>
    <p:sldId id="387" r:id="rId5"/>
    <p:sldId id="343" r:id="rId6"/>
    <p:sldId id="370" r:id="rId7"/>
    <p:sldId id="322" r:id="rId8"/>
    <p:sldId id="323" r:id="rId9"/>
    <p:sldId id="373" r:id="rId10"/>
    <p:sldId id="380" r:id="rId11"/>
    <p:sldId id="382" r:id="rId12"/>
    <p:sldId id="374" r:id="rId13"/>
    <p:sldId id="375" r:id="rId14"/>
    <p:sldId id="381" r:id="rId15"/>
    <p:sldId id="383" r:id="rId16"/>
    <p:sldId id="324" r:id="rId17"/>
    <p:sldId id="326" r:id="rId18"/>
    <p:sldId id="389" r:id="rId19"/>
    <p:sldId id="329" r:id="rId20"/>
    <p:sldId id="388" r:id="rId21"/>
    <p:sldId id="331" r:id="rId22"/>
    <p:sldId id="342" r:id="rId23"/>
    <p:sldId id="291" r:id="rId24"/>
    <p:sldId id="351" r:id="rId25"/>
    <p:sldId id="301" r:id="rId26"/>
    <p:sldId id="305" r:id="rId27"/>
    <p:sldId id="390" r:id="rId28"/>
    <p:sldId id="391" r:id="rId29"/>
    <p:sldId id="392" r:id="rId30"/>
    <p:sldId id="384" r:id="rId31"/>
    <p:sldId id="354" r:id="rId32"/>
    <p:sldId id="357" r:id="rId33"/>
    <p:sldId id="358" r:id="rId34"/>
    <p:sldId id="362" r:id="rId35"/>
    <p:sldId id="363" r:id="rId36"/>
    <p:sldId id="364" r:id="rId37"/>
    <p:sldId id="365" r:id="rId38"/>
    <p:sldId id="366" r:id="rId39"/>
    <p:sldId id="367" r:id="rId40"/>
    <p:sldId id="369" r:id="rId41"/>
    <p:sldId id="368" r:id="rId42"/>
    <p:sldId id="308" r:id="rId43"/>
    <p:sldId id="309" r:id="rId44"/>
    <p:sldId id="310" r:id="rId45"/>
    <p:sldId id="344" r:id="rId46"/>
    <p:sldId id="359" r:id="rId47"/>
    <p:sldId id="360" r:id="rId48"/>
    <p:sldId id="361" r:id="rId49"/>
    <p:sldId id="353" r:id="rId50"/>
    <p:sldId id="355" r:id="rId51"/>
    <p:sldId id="385" r:id="rId52"/>
    <p:sldId id="356" r:id="rId53"/>
    <p:sldId id="279" r:id="rId54"/>
    <p:sldId id="262" r:id="rId55"/>
    <p:sldId id="278" r:id="rId56"/>
    <p:sldId id="276" r:id="rId57"/>
    <p:sldId id="280" r:id="rId58"/>
    <p:sldId id="283" r:id="rId59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3366FF"/>
    <a:srgbClr val="66FFFF"/>
    <a:srgbClr val="99FFCC"/>
    <a:srgbClr val="CCFF99"/>
    <a:srgbClr val="66FF33"/>
    <a:srgbClr val="CCFFFF"/>
    <a:srgbClr val="66CCFF"/>
    <a:srgbClr val="66FFCC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76" autoAdjust="0"/>
  </p:normalViewPr>
  <p:slideViewPr>
    <p:cSldViewPr>
      <p:cViewPr>
        <p:scale>
          <a:sx n="55" d="100"/>
          <a:sy n="55" d="100"/>
        </p:scale>
        <p:origin x="-107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57841E-2147-4E37-A4FC-693419AC8A31}" type="datetimeFigureOut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95902E-221B-43B0-9122-737A7B21BC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2904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5EEDA5-7452-48E6-A027-189E32ED4503}" type="datetimeFigureOut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03BAFA-73F4-464E-B051-FD577CD5A5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3634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AAE14-3CB0-42D6-B5B5-C49ABD8700EE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73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2BE08-D158-4308-92B0-086810EED70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634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7B7682-155D-42EA-8965-A6F00F433644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097213" y="9737725"/>
            <a:ext cx="660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egnaposto piè di pagina 3"/>
          <p:cNvSpPr>
            <a:spLocks noGrp="1"/>
          </p:cNvSpPr>
          <p:nvPr>
            <p:ph type="ftr" sz="quarter" idx="4294967295"/>
          </p:nvPr>
        </p:nvSpPr>
        <p:spPr bwMode="auto">
          <a:xfrm>
            <a:off x="1" y="9722883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5845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705" y="9720514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fld id="{256501CD-84E8-4689-986C-BC4BF4A9C96C}" type="slidenum">
              <a:rPr lang="it-IT">
                <a:latin typeface="Calibri" pitchFamily="34" charset="0"/>
              </a:rPr>
              <a:pPr/>
              <a:t>34</a:t>
            </a:fld>
            <a:endParaRPr lang="it-IT">
              <a:latin typeface="Calibri" pitchFamily="34" charset="0"/>
            </a:endParaRPr>
          </a:p>
        </p:txBody>
      </p:sp>
      <p:sp>
        <p:nvSpPr>
          <p:cNvPr id="35846" name="Segnaposto intestazione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b="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MINISTERO DELL’ISTRUZIONE, DELL’UNIVERSITÀ E DELLA RICERCA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UFFICIO SCOLASTICO REGIONALE PER IL VENETO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smtClean="0"/>
              <a:t>DIREZIONE GENERALE</a:t>
            </a:r>
            <a:endParaRPr b="0" dirty="0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 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097213" y="9737725"/>
            <a:ext cx="660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6868" name="Segnaposto piè di pagina 3"/>
          <p:cNvSpPr>
            <a:spLocks noGrp="1"/>
          </p:cNvSpPr>
          <p:nvPr>
            <p:ph type="ftr" sz="quarter" idx="4294967295"/>
          </p:nvPr>
        </p:nvSpPr>
        <p:spPr bwMode="auto">
          <a:xfrm>
            <a:off x="1" y="9722883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6869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705" y="9720514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fld id="{0A892A0B-6CBA-41A0-BB66-73A55DA9E71D}" type="slidenum">
              <a:rPr lang="it-IT">
                <a:latin typeface="Calibri" pitchFamily="34" charset="0"/>
              </a:rPr>
              <a:pPr/>
              <a:t>41</a:t>
            </a:fld>
            <a:endParaRPr lang="it-IT">
              <a:latin typeface="Calibri" pitchFamily="34" charset="0"/>
            </a:endParaRPr>
          </a:p>
        </p:txBody>
      </p:sp>
      <p:sp>
        <p:nvSpPr>
          <p:cNvPr id="35846" name="Segnaposto intestazione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b="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MINISTERO DELL’ISTRUZIONE, DELL’UNIVERSITÀ E DELLA RICERCA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UFFICIO SCOLASTICO REGIONALE PER IL VENETO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smtClean="0"/>
              <a:t>DIREZIONE GENERALE</a:t>
            </a:r>
            <a:endParaRPr b="0" dirty="0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0" dirty="0" smtClean="0"/>
              <a:t> 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55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8708E-C136-4864-84B8-A9FE0EB1535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75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52AA3F-4FFF-4DD1-B8DF-DB6D41B3C1B6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96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F19D4-C2E0-4358-A77E-F2E5A507B66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16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92B22-2A25-4298-9B5D-07E1CDCE200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7E058C-DCBF-4F1F-8222-2864E20BA79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Riassumendo</a:t>
            </a:r>
          </a:p>
          <a:p>
            <a:r>
              <a:rPr lang="it-IT" dirty="0" smtClean="0"/>
              <a:t>Due diverse impostazioni</a:t>
            </a:r>
            <a:r>
              <a:rPr lang="it-IT" baseline="0" dirty="0" smtClean="0"/>
              <a:t> pedagogiche e curricolari</a:t>
            </a:r>
          </a:p>
          <a:p>
            <a:r>
              <a:rPr lang="it-IT" baseline="0" dirty="0" smtClean="0"/>
              <a:t>Tentativo di armonizzazione, attraverso una giustapposizione</a:t>
            </a:r>
          </a:p>
          <a:p>
            <a:r>
              <a:rPr lang="it-IT" baseline="0" dirty="0" smtClean="0"/>
              <a:t>Integrazione con attenzione a quello che era il testo sentito maggiormente dalle scuole come rappresentativo della realtà scolastica italiana (quello del 2007)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3BAFA-73F4-464E-B051-FD577CD5A5D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578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2905F0-E9BC-469E-ADE7-BB5F00A8FA3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7651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FC5F4-B3C9-4564-B9FF-0E7DAC467DD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1D178A-7E12-4A8F-B4B0-A5D8E3D1CE9E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L’obiettivo più importante</a:t>
            </a:r>
          </a:p>
          <a:p>
            <a:r>
              <a:rPr lang="it-IT" dirty="0" smtClean="0"/>
              <a:t>Assunzione delle finalità e delle impostazioni delle IN</a:t>
            </a:r>
          </a:p>
          <a:p>
            <a:r>
              <a:rPr lang="it-IT" dirty="0" smtClean="0"/>
              <a:t>Attività didattica coerente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3BAFA-73F4-464E-B051-FD577CD5A5D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46241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32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98602-B6B5-4E20-84DC-38A7D1D4027E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52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2BEAE-EEDE-4BE3-9E18-3BD19BABAE31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A893-B1BA-4870-B0D0-31331A5AD2DF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A9A0-B9D1-4C48-A166-27C687056D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88A4-13AD-4025-8529-C6D9508E2526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8A82-63C1-45B7-80EC-F955700D6B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19D0-990F-459C-B916-D6921DC8E94A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4216-1BB3-40CC-A17C-DC532C19AE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6B35-DC6C-463C-A520-F415B4D9D4DA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DC84-6253-4C09-A466-540504A307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9663-A42F-44A4-947A-2718865114E8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035A-BE58-4898-A10B-373D33F827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678A-5135-490D-BAFE-CD87B8F4FE4D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BAA5-F086-46B9-B3CE-FF247FC3CA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7E3D-231E-41F8-BA60-DFB64BD37879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0C00-F589-45FE-86C5-7FD1C7D1A3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23D8-8EE1-4A0A-9337-F8D24C6EED60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246B-53DF-4172-8447-D5A4F2FC6A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D697-7D37-424E-B59B-A9F590005C92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AF0A-26AD-487C-8861-869EF9CA7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DFCB-0EBF-48CE-80F3-D0B54CDA98F5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76C8-2869-4E7F-BE64-0C99E62EFB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383F-5E87-4184-ADB3-EF5EA138FE14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0727-5F20-4E45-8F8B-4DFD5F30D8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F867A9-3A5D-4E0F-AF3A-3CE96F0F3D3B}" type="datetime1">
              <a:rPr lang="it-IT"/>
              <a:pPr>
                <a:defRPr/>
              </a:pPr>
              <a:t>08/03/2015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AA040-26AA-4270-B86E-C04D8D6D24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arson.it/ladidatticapercompetenz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cazioninazionali.it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istruzione.it/comunicati/focus17021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piazzadellecompetenze.net/index.php?title=La_PIAZZA" TargetMode="External"/><Relationship Id="rId4" Type="http://schemas.openxmlformats.org/officeDocument/2006/relationships/hyperlink" Target="http://www.istruzioneveneto.it/wpusr/archives/24925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877888" y="1528763"/>
            <a:ext cx="7886700" cy="1890712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IL MODELLO NAZIONALE DI CERTIFICAZIONE DELLE COMPETENZE NEL PRIMO CICLO 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C.M. 3/2015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55650" y="5300663"/>
            <a:ext cx="7886700" cy="623887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Conferenze Tecniche Provinciali per i Dirigenti Scolastici del Veneto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Marzo 2015</a:t>
            </a:r>
            <a:endParaRPr lang="it-IT" dirty="0"/>
          </a:p>
        </p:txBody>
      </p:sp>
      <p:pic>
        <p:nvPicPr>
          <p:cNvPr id="1536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LE TIPOLOGIE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CERTIFICAZIONI DELLE  COMPETENZE  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3757626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  </a:t>
            </a:r>
            <a:endParaRPr lang="it-IT" sz="2000" dirty="0"/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052736"/>
            <a:ext cx="82868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 smtClean="0">
                <a:latin typeface="+mn-lt"/>
              </a:rPr>
              <a:t>Sono presenti nel sistema 4 modelli: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t-IT" sz="2800" b="1" dirty="0" smtClean="0">
                <a:solidFill>
                  <a:srgbClr val="3366FF"/>
                </a:solidFill>
                <a:latin typeface="+mn-lt"/>
              </a:rPr>
              <a:t>5^ primaria </a:t>
            </a:r>
            <a:r>
              <a:rPr lang="it-IT" sz="2800" b="1" dirty="0" err="1" smtClean="0">
                <a:solidFill>
                  <a:srgbClr val="3366FF"/>
                </a:solidFill>
                <a:latin typeface="+mn-lt"/>
              </a:rPr>
              <a:t>CM.n</a:t>
            </a:r>
            <a:r>
              <a:rPr lang="it-IT" sz="2800" b="1" dirty="0" smtClean="0">
                <a:solidFill>
                  <a:srgbClr val="3366FF"/>
                </a:solidFill>
                <a:latin typeface="+mn-lt"/>
              </a:rPr>
              <a:t>.3/2015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t-IT" sz="2800" b="1" dirty="0" smtClean="0">
                <a:solidFill>
                  <a:srgbClr val="3366FF"/>
                </a:solidFill>
                <a:latin typeface="+mn-lt"/>
              </a:rPr>
              <a:t>3^ secondaria 1° grado </a:t>
            </a:r>
            <a:r>
              <a:rPr lang="it-IT" sz="2800" b="1" dirty="0" err="1" smtClean="0">
                <a:solidFill>
                  <a:srgbClr val="3366FF"/>
                </a:solidFill>
                <a:latin typeface="+mn-lt"/>
              </a:rPr>
              <a:t>CM</a:t>
            </a:r>
            <a:r>
              <a:rPr lang="it-IT" sz="2800" b="1" dirty="0" smtClean="0">
                <a:solidFill>
                  <a:srgbClr val="3366FF"/>
                </a:solidFill>
                <a:latin typeface="+mn-lt"/>
              </a:rPr>
              <a:t>. n.3/2015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latin typeface="+mn-lt"/>
              </a:rPr>
              <a:t>2^ anno percorsi superiori per obbligo di istruzione DM. 139/2007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latin typeface="+mn-lt"/>
              </a:rPr>
              <a:t>5^ secondaria 2° grado – esame di Stato (non ancora emanato dal Ministero)</a:t>
            </a:r>
          </a:p>
          <a:p>
            <a:pPr algn="ctr">
              <a:lnSpc>
                <a:spcPct val="150000"/>
              </a:lnSpc>
            </a:pP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Necessaria l’armonizzazione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IL MODELLO DELL’OBBLIGO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ISTRUZIONE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D.M. 9/2010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7705725" cy="6337300"/>
          </a:xfrm>
          <a:noFill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5094-0D87-4EF0-8545-1E28E2B2154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351838" cy="6858000"/>
          </a:xfrm>
          <a:noFill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2A7F5-CE91-4820-8422-EB8E88A6C5E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 LIVELLI 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  </a:t>
            </a:r>
            <a:endParaRPr lang="it-IT" sz="2000" dirty="0"/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0034" y="1285861"/>
            <a:ext cx="8143932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it-IT" sz="2400" b="1" dirty="0" smtClean="0">
                <a:solidFill>
                  <a:srgbClr val="3366FF"/>
                </a:solidFill>
                <a:latin typeface="+mn-lt"/>
              </a:rPr>
              <a:t>Livello base</a:t>
            </a:r>
            <a:r>
              <a:rPr lang="it-IT" sz="2400" dirty="0" smtClean="0">
                <a:solidFill>
                  <a:srgbClr val="3366FF"/>
                </a:solidFill>
                <a:latin typeface="+mn-lt"/>
              </a:rPr>
              <a:t>: </a:t>
            </a:r>
            <a:r>
              <a:rPr lang="it-IT" sz="2000" dirty="0" smtClean="0">
                <a:latin typeface="+mn-lt"/>
              </a:rPr>
              <a:t>lo studente svolge compiti semplici in situazioni note,mostrando di possedere conoscenze ed abilità essenziali e di saper applicare regole e procedure fondamentali.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it-IT" sz="2000" i="1" dirty="0" smtClean="0">
                <a:latin typeface="+mn-lt"/>
              </a:rPr>
              <a:t>Nel caso in cui non sia stato raggiunto il livello base, è riportata l’espressione “livello base non raggiunto”, con l’indicazione della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i="1" dirty="0" smtClean="0">
                <a:latin typeface="+mn-lt"/>
              </a:rPr>
              <a:t>relativa motivazione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it-IT" sz="2400" i="1" dirty="0" smtClean="0">
              <a:latin typeface="+mn-lt"/>
            </a:endParaRPr>
          </a:p>
          <a:p>
            <a:pPr algn="just">
              <a:lnSpc>
                <a:spcPct val="80000"/>
              </a:lnSpc>
            </a:pPr>
            <a:r>
              <a:rPr lang="it-IT" sz="2400" b="1" dirty="0" smtClean="0">
                <a:solidFill>
                  <a:srgbClr val="3366FF"/>
                </a:solidFill>
                <a:latin typeface="+mn-lt"/>
              </a:rPr>
              <a:t>Livello intermedio</a:t>
            </a:r>
            <a:r>
              <a:rPr lang="it-IT" sz="2400" dirty="0" smtClean="0">
                <a:latin typeface="+mn-lt"/>
              </a:rPr>
              <a:t>: </a:t>
            </a:r>
            <a:r>
              <a:rPr lang="it-IT" sz="2000" dirty="0" smtClean="0">
                <a:latin typeface="+mn-lt"/>
              </a:rPr>
              <a:t>lo studente svolge compiti e risolve problemi complessi in situazioni note, compie scelte consapevoli, mostrando di saper utilizzare le conoscenze e le abilità acquisite </a:t>
            </a:r>
            <a:endParaRPr lang="it-IT" sz="2400" dirty="0" smtClean="0">
              <a:latin typeface="+mn-lt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it-IT" sz="2400" dirty="0" smtClean="0">
              <a:latin typeface="+mn-lt"/>
            </a:endParaRPr>
          </a:p>
          <a:p>
            <a:pPr algn="just">
              <a:lnSpc>
                <a:spcPct val="80000"/>
              </a:lnSpc>
            </a:pPr>
            <a:r>
              <a:rPr lang="it-IT" sz="2400" b="1" dirty="0" smtClean="0">
                <a:solidFill>
                  <a:srgbClr val="3366FF"/>
                </a:solidFill>
                <a:latin typeface="+mn-lt"/>
              </a:rPr>
              <a:t>Livello avanzato</a:t>
            </a:r>
            <a:r>
              <a:rPr lang="it-IT" sz="2400" b="1" dirty="0" smtClean="0">
                <a:latin typeface="+mn-lt"/>
              </a:rPr>
              <a:t>: </a:t>
            </a:r>
            <a:r>
              <a:rPr lang="it-IT" sz="2000" dirty="0" smtClean="0">
                <a:latin typeface="+mn-lt"/>
              </a:rPr>
              <a:t>lo studente svolge compiti e problemi complessi in situazioni anche non note, mostrando padronanza nell’uso delle conoscenze e delle abilità. Sa proporre e sostenere le proprie opinioni e assumere autonomamente decisioni consapevoli</a:t>
            </a:r>
            <a:endParaRPr lang="it-IT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428892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 MODELLI 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PER LA SCUOLA PRIMARIA E SECONDARIA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PRIMO GRADO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C.M. 3/2015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86600" y="6332538"/>
            <a:ext cx="2057400" cy="365125"/>
          </a:xfrm>
        </p:spPr>
        <p:txBody>
          <a:bodyPr/>
          <a:lstStyle/>
          <a:p>
            <a:pPr>
              <a:defRPr/>
            </a:pPr>
            <a:fld id="{C776C170-4410-46D2-B568-46A191EC80B8}" type="slidenum">
              <a:rPr lang="it-IT" b="1"/>
              <a:pPr>
                <a:defRPr/>
              </a:pPr>
              <a:t>16</a:t>
            </a:fld>
            <a:endParaRPr lang="it-IT" b="1" dirty="0"/>
          </a:p>
        </p:txBody>
      </p:sp>
      <p:sp>
        <p:nvSpPr>
          <p:cNvPr id="29700" name="Titolo 1"/>
          <p:cNvSpPr>
            <a:spLocks noGrp="1"/>
          </p:cNvSpPr>
          <p:nvPr>
            <p:ph type="title"/>
          </p:nvPr>
        </p:nvSpPr>
        <p:spPr>
          <a:xfrm>
            <a:off x="473484" y="188640"/>
            <a:ext cx="8197031" cy="824706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LE CARATTERISTICHE DEL MODELLO NAZIONALE PROPOSTO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0185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100" dirty="0"/>
              <a:t>ancoraggio delle certificazioni al profilo delle competenze definito </a:t>
            </a:r>
            <a:r>
              <a:rPr lang="it-IT" sz="2100" dirty="0" smtClean="0"/>
              <a:t>nelle Indicazioni </a:t>
            </a:r>
            <a:r>
              <a:rPr lang="it-IT" sz="2100" dirty="0"/>
              <a:t>Nazionali vigenti (DM n. 254/2012);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100" dirty="0" smtClean="0"/>
              <a:t>riferimento </a:t>
            </a:r>
            <a:r>
              <a:rPr lang="it-IT" sz="2100" dirty="0"/>
              <a:t>esplicito alle </a:t>
            </a:r>
            <a:r>
              <a:rPr lang="it-IT" sz="2100" b="1" dirty="0">
                <a:solidFill>
                  <a:srgbClr val="3366FF"/>
                </a:solidFill>
              </a:rPr>
              <a:t>competenze chiave </a:t>
            </a:r>
            <a:r>
              <a:rPr lang="it-IT" sz="2100" dirty="0"/>
              <a:t>individuate dall'Unione </a:t>
            </a:r>
            <a:r>
              <a:rPr lang="it-IT" sz="2100" dirty="0" smtClean="0"/>
              <a:t>Europea, così </a:t>
            </a:r>
            <a:r>
              <a:rPr lang="it-IT" sz="2100" dirty="0"/>
              <a:t>come recepite nell'ordinamento italiano;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100" dirty="0" smtClean="0"/>
              <a:t>presentazione </a:t>
            </a:r>
            <a:r>
              <a:rPr lang="it-IT" sz="2100" dirty="0"/>
              <a:t>di </a:t>
            </a:r>
            <a:r>
              <a:rPr lang="it-IT" sz="2100" b="1" dirty="0">
                <a:solidFill>
                  <a:srgbClr val="3366FF"/>
                </a:solidFill>
              </a:rPr>
              <a:t>indicatori di competenza in ottica trasversale</a:t>
            </a:r>
            <a:r>
              <a:rPr lang="it-IT" sz="2100" dirty="0"/>
              <a:t>, con due </a:t>
            </a:r>
            <a:r>
              <a:rPr lang="it-IT" sz="2100" dirty="0" smtClean="0"/>
              <a:t>livelli di </a:t>
            </a:r>
            <a:r>
              <a:rPr lang="it-IT" sz="2100" dirty="0"/>
              <a:t>sviluppo (classe quinta primaria, classe terza secondaria I grado);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100" b="1" dirty="0" smtClean="0">
                <a:solidFill>
                  <a:srgbClr val="3366FF"/>
                </a:solidFill>
              </a:rPr>
              <a:t>connessione </a:t>
            </a:r>
            <a:r>
              <a:rPr lang="it-IT" sz="2100" b="1" dirty="0">
                <a:solidFill>
                  <a:srgbClr val="3366FF"/>
                </a:solidFill>
              </a:rPr>
              <a:t>con tutte le discipline del curricolo</a:t>
            </a:r>
            <a:r>
              <a:rPr lang="it-IT" sz="2100" dirty="0"/>
              <a:t>, evidenziando però </a:t>
            </a:r>
            <a:r>
              <a:rPr lang="it-IT" sz="2100" dirty="0" smtClean="0"/>
              <a:t>l'apporto specifico </a:t>
            </a:r>
            <a:r>
              <a:rPr lang="it-IT" sz="2100" dirty="0"/>
              <a:t>di più discipline alla costruzione di ogni competenza;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100" dirty="0" smtClean="0"/>
              <a:t>definizione </a:t>
            </a:r>
            <a:r>
              <a:rPr lang="it-IT" sz="2100" dirty="0"/>
              <a:t>di </a:t>
            </a:r>
            <a:r>
              <a:rPr lang="it-IT" sz="2100" b="1" dirty="0">
                <a:solidFill>
                  <a:srgbClr val="3366FF"/>
                </a:solidFill>
              </a:rPr>
              <a:t>4 livelli</a:t>
            </a:r>
            <a:r>
              <a:rPr lang="it-IT" sz="2100" dirty="0"/>
              <a:t>, di cui quello "iniziale" predisposto per favorire </a:t>
            </a:r>
            <a:r>
              <a:rPr lang="it-IT" sz="2100" dirty="0" smtClean="0"/>
              <a:t>una adeguata </a:t>
            </a:r>
            <a:r>
              <a:rPr lang="it-IT" sz="2100" dirty="0"/>
              <a:t>conoscenza e valorizzazione di ogni allievo, anche nei </a:t>
            </a:r>
            <a:r>
              <a:rPr lang="it-IT" sz="2100" dirty="0" smtClean="0"/>
              <a:t>suoi progressi </a:t>
            </a:r>
            <a:r>
              <a:rPr lang="it-IT" sz="2100" dirty="0"/>
              <a:t>iniziali e guidati (</a:t>
            </a:r>
            <a:r>
              <a:rPr lang="it-IT" sz="2100" i="1" dirty="0">
                <a:solidFill>
                  <a:srgbClr val="3366FF"/>
                </a:solidFill>
              </a:rPr>
              <a:t>principio di individualizzazione</a:t>
            </a:r>
            <a:r>
              <a:rPr lang="it-IT" sz="2100" dirty="0"/>
              <a:t>);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it-IT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AB8962-B03D-4549-96F5-9FC12D917084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748" name="Titolo 1"/>
          <p:cNvSpPr>
            <a:spLocks noGrp="1"/>
          </p:cNvSpPr>
          <p:nvPr>
            <p:ph type="title"/>
          </p:nvPr>
        </p:nvSpPr>
        <p:spPr>
          <a:xfrm>
            <a:off x="635000" y="165100"/>
            <a:ext cx="7886700" cy="865188"/>
          </a:xfrm>
        </p:spPr>
        <p:txBody>
          <a:bodyPr/>
          <a:lstStyle/>
          <a:p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LE CARATTERISTICHE DEL MODELLO NAZIONALE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PROPOSTO/2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7544" y="1293813"/>
            <a:ext cx="8136904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81161" y="1484784"/>
            <a:ext cx="7825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b="1" dirty="0">
                <a:solidFill>
                  <a:srgbClr val="3366FF"/>
                </a:solidFill>
                <a:latin typeface="+mn-lt"/>
              </a:rPr>
              <a:t>mancanza di un livello negativo</a:t>
            </a:r>
            <a:r>
              <a:rPr lang="it-IT" sz="2200" dirty="0">
                <a:latin typeface="+mn-lt"/>
              </a:rPr>
              <a:t>, attesa la funzione pro-attiva di una certificazione in progress delle competenze che, nell'arco dell'obbligo, sono in fase di acquisizione;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presenza </a:t>
            </a:r>
            <a:r>
              <a:rPr lang="it-IT" sz="2200" b="1" dirty="0">
                <a:solidFill>
                  <a:srgbClr val="3366FF"/>
                </a:solidFill>
                <a:latin typeface="+mn-lt"/>
              </a:rPr>
              <a:t>di uno o due spazi aperti</a:t>
            </a:r>
            <a:r>
              <a:rPr lang="it-IT" sz="22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it-IT" sz="2200" dirty="0">
                <a:latin typeface="+mn-lt"/>
              </a:rPr>
              <a:t>per la descrizione di competenze ad </a:t>
            </a:r>
            <a:r>
              <a:rPr lang="it-IT" sz="2200" dirty="0" smtClean="0">
                <a:latin typeface="+mn-lt"/>
              </a:rPr>
              <a:t>hoc per </a:t>
            </a:r>
            <a:r>
              <a:rPr lang="it-IT" sz="2200" dirty="0">
                <a:latin typeface="+mn-lt"/>
              </a:rPr>
              <a:t>ogni allievo (</a:t>
            </a:r>
            <a:r>
              <a:rPr lang="it-IT" sz="2200" i="1" dirty="0">
                <a:solidFill>
                  <a:srgbClr val="3366FF"/>
                </a:solidFill>
                <a:latin typeface="+mn-lt"/>
              </a:rPr>
              <a:t>principio di personalizzazione</a:t>
            </a:r>
            <a:r>
              <a:rPr lang="it-IT" sz="2200" dirty="0">
                <a:latin typeface="+mn-lt"/>
              </a:rPr>
              <a:t>);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dirty="0" smtClean="0">
                <a:latin typeface="+mn-lt"/>
              </a:rPr>
              <a:t>sottoscrizione </a:t>
            </a:r>
            <a:r>
              <a:rPr lang="it-IT" sz="2200" dirty="0">
                <a:latin typeface="+mn-lt"/>
              </a:rPr>
              <a:t>e validazione del documento da parte dei docenti e del </a:t>
            </a:r>
            <a:r>
              <a:rPr lang="it-IT" sz="2200" dirty="0" smtClean="0">
                <a:latin typeface="+mn-lt"/>
              </a:rPr>
              <a:t>dirigente scolastico, </a:t>
            </a: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con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procedimento </a:t>
            </a:r>
            <a:r>
              <a:rPr lang="it-IT" sz="2200" b="1" dirty="0">
                <a:solidFill>
                  <a:srgbClr val="3366FF"/>
                </a:solidFill>
                <a:latin typeface="+mn-lt"/>
              </a:rPr>
              <a:t>separato rispetto alla conclusione dell'esame </a:t>
            </a: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di Stato</a:t>
            </a:r>
            <a:r>
              <a:rPr lang="it-IT" sz="2200" dirty="0">
                <a:latin typeface="+mn-lt"/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dirty="0" smtClean="0">
                <a:latin typeface="+mn-lt"/>
              </a:rPr>
              <a:t>presenza </a:t>
            </a:r>
            <a:r>
              <a:rPr lang="it-IT" sz="2200" dirty="0">
                <a:latin typeface="+mn-lt"/>
              </a:rPr>
              <a:t>di un </a:t>
            </a:r>
            <a:r>
              <a:rPr lang="it-IT" sz="2200" b="1" dirty="0">
                <a:solidFill>
                  <a:srgbClr val="3366FF"/>
                </a:solidFill>
                <a:latin typeface="+mn-lt"/>
              </a:rPr>
              <a:t>consiglio orientativo</a:t>
            </a:r>
            <a:r>
              <a:rPr lang="it-IT" sz="2200" dirty="0">
                <a:latin typeface="+mn-lt"/>
              </a:rPr>
              <a:t>, affidato alla responsabile attenzione </a:t>
            </a:r>
            <a:r>
              <a:rPr lang="it-IT" sz="2200" dirty="0" smtClean="0">
                <a:latin typeface="+mn-lt"/>
              </a:rPr>
              <a:t>dei genitori</a:t>
            </a:r>
            <a:r>
              <a:rPr lang="it-IT" sz="22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 QUATTRO LIVELLI DELLE SCHEDE</a:t>
            </a:r>
          </a:p>
        </p:txBody>
      </p:sp>
      <p:pic>
        <p:nvPicPr>
          <p:cNvPr id="83970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2E097-AB89-4505-BB51-79A89C99CD15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399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/>
            </a:r>
            <a:br>
              <a:rPr lang="it-IT"/>
            </a:br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457200" y="966485"/>
          <a:ext cx="8229600" cy="50674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78496"/>
                <a:gridCol w="6851104"/>
              </a:tblGrid>
              <a:tr h="66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Livello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Indicatori esplicativi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17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A – Avanzato 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L’alunno/a 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svolge compiti e risolve problemi complessi, mostrando padronanza nell’uso delle conoscenze e delle abilità; propone e sostiene le proprie opinioni e assume in modo responsabile decisioni consapevoli.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21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B – Intermedio 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L’alunno/a svolge compiti e risolve problemi in situazioni nuove, compie scelte consapevoli, mostrando di saper utilizzare le conoscenze e le abilità acquisite.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1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C – Base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8566" marR="6856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L’alunno/a svolge compiti semplici anche in situazioni nuove, mostrando di possedere conoscenze e abilità fondamentali e di saper applicare basilari regole e procedure apprese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66" marR="6856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5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  <a:effectLst/>
                        </a:rPr>
                        <a:t>D – Iniziale </a:t>
                      </a:r>
                      <a:endParaRPr lang="it-IT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L’alunno/a, se opportunamente guidato/a, svolge compiti semplici in situazioni note.</a:t>
                      </a:r>
                      <a:endParaRPr lang="it-IT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57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29600" cy="7539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LA CERTIFICAZIONE </a:t>
            </a:r>
            <a:r>
              <a:rPr lang="it-IT" sz="2800" b="1" dirty="0" smtClean="0">
                <a:solidFill>
                  <a:srgbClr val="002060"/>
                </a:solidFill>
              </a:rPr>
              <a:t>COME MOTORE PER RIPENSARE LA DIDATTICA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95288" y="1268413"/>
            <a:ext cx="8202612" cy="4608859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defRPr/>
            </a:pPr>
            <a:endParaRPr lang="it-IT" b="1" i="1" dirty="0" smtClean="0"/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it-IT" sz="4800" i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819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403AD0-BA39-434F-B320-2281F408B835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4821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67544" y="1268760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dirty="0" smtClean="0">
                <a:latin typeface="+mn-lt"/>
              </a:rPr>
              <a:t>Con il nuovo Format si auspica la </a:t>
            </a: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retroazione positiva </a:t>
            </a:r>
            <a:r>
              <a:rPr lang="it-IT" sz="2200" b="1" dirty="0">
                <a:solidFill>
                  <a:srgbClr val="3366FF"/>
                </a:solidFill>
                <a:latin typeface="+mn-lt"/>
              </a:rPr>
              <a:t>con </a:t>
            </a: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le pratiche</a:t>
            </a:r>
            <a:r>
              <a:rPr lang="it-IT" sz="22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it-IT" sz="2200" dirty="0">
                <a:latin typeface="+mn-lt"/>
              </a:rPr>
              <a:t>didattiche in atto nella scuola, ispirandole </a:t>
            </a:r>
            <a:r>
              <a:rPr lang="it-IT" sz="2200" dirty="0" smtClean="0">
                <a:latin typeface="+mn-lt"/>
              </a:rPr>
              <a:t>a quanto previsto dalle </a:t>
            </a:r>
            <a:r>
              <a:rPr lang="it-IT" sz="2200" dirty="0">
                <a:latin typeface="+mn-lt"/>
              </a:rPr>
              <a:t>Indicazioni/2012. </a:t>
            </a:r>
            <a:endParaRPr lang="it-IT" sz="2200" dirty="0" smtClean="0">
              <a:latin typeface="+mn-lt"/>
            </a:endParaRP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dirty="0" smtClean="0">
                <a:latin typeface="+mn-lt"/>
              </a:rPr>
              <a:t>Si intende </a:t>
            </a: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evitare la certificazione come </a:t>
            </a:r>
            <a:r>
              <a:rPr lang="it-IT" sz="2200" b="1" dirty="0">
                <a:solidFill>
                  <a:srgbClr val="3366FF"/>
                </a:solidFill>
                <a:latin typeface="+mn-lt"/>
              </a:rPr>
              <a:t>semplice adempimento </a:t>
            </a:r>
            <a:r>
              <a:rPr lang="it-IT" sz="2200" dirty="0" smtClean="0">
                <a:latin typeface="+mn-lt"/>
              </a:rPr>
              <a:t>amministrativo.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dirty="0" smtClean="0">
                <a:latin typeface="+mn-lt"/>
              </a:rPr>
              <a:t> Occasione </a:t>
            </a:r>
            <a:r>
              <a:rPr lang="it-IT" sz="2200" dirty="0">
                <a:latin typeface="+mn-lt"/>
              </a:rPr>
              <a:t>per rendere </a:t>
            </a:r>
            <a:r>
              <a:rPr lang="it-IT" sz="2200" b="1" dirty="0">
                <a:solidFill>
                  <a:srgbClr val="3366FF"/>
                </a:solidFill>
                <a:latin typeface="+mn-lt"/>
              </a:rPr>
              <a:t>coerenti i momenti </a:t>
            </a:r>
            <a:r>
              <a:rPr lang="it-IT" sz="2200" dirty="0" smtClean="0">
                <a:latin typeface="+mn-lt"/>
              </a:rPr>
              <a:t>della progettazione</a:t>
            </a:r>
            <a:r>
              <a:rPr lang="it-IT" sz="2200" dirty="0">
                <a:latin typeface="+mn-lt"/>
              </a:rPr>
              <a:t>, dell'azione didattica, della valutazione degli apprendimenti con </a:t>
            </a:r>
            <a:r>
              <a:rPr lang="it-IT" sz="2200" dirty="0" smtClean="0">
                <a:latin typeface="+mn-lt"/>
              </a:rPr>
              <a:t>il quadro </a:t>
            </a:r>
            <a:r>
              <a:rPr lang="it-IT" sz="2200" dirty="0">
                <a:latin typeface="+mn-lt"/>
              </a:rPr>
              <a:t>pedagogico delle </a:t>
            </a:r>
            <a:r>
              <a:rPr lang="it-IT" sz="2200" dirty="0" smtClean="0">
                <a:latin typeface="+mn-lt"/>
              </a:rPr>
              <a:t>Indicazioni. 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Quadro pedagogico ispirato al </a:t>
            </a:r>
            <a:r>
              <a:rPr lang="it-IT" sz="2200" b="1" dirty="0">
                <a:solidFill>
                  <a:srgbClr val="3366FF"/>
                </a:solidFill>
                <a:latin typeface="+mn-lt"/>
              </a:rPr>
              <a:t>tema </a:t>
            </a:r>
            <a:r>
              <a:rPr lang="it-IT" sz="2200" b="1" dirty="0" smtClean="0">
                <a:solidFill>
                  <a:srgbClr val="3366FF"/>
                </a:solidFill>
                <a:latin typeface="+mn-lt"/>
              </a:rPr>
              <a:t>delle competenze</a:t>
            </a:r>
            <a:r>
              <a:rPr lang="it-IT" sz="2200" dirty="0">
                <a:solidFill>
                  <a:srgbClr val="3366FF"/>
                </a:solidFill>
                <a:latin typeface="+mn-lt"/>
              </a:rPr>
              <a:t>,</a:t>
            </a:r>
            <a:r>
              <a:rPr lang="it-IT" sz="2200" dirty="0">
                <a:latin typeface="+mn-lt"/>
              </a:rPr>
              <a:t> che richiamano l'idea di un apprendimento </a:t>
            </a:r>
            <a:r>
              <a:rPr lang="it-IT" sz="2200" dirty="0" smtClean="0">
                <a:latin typeface="+mn-lt"/>
              </a:rPr>
              <a:t>significativo </a:t>
            </a:r>
            <a:r>
              <a:rPr lang="it-IT" sz="2200" dirty="0">
                <a:latin typeface="+mn-lt"/>
              </a:rPr>
              <a:t>di </a:t>
            </a:r>
            <a:r>
              <a:rPr lang="it-IT" sz="2200" dirty="0" smtClean="0">
                <a:latin typeface="+mn-lt"/>
              </a:rPr>
              <a:t>conoscenze, abilità</a:t>
            </a:r>
            <a:r>
              <a:rPr lang="it-IT" sz="2200" dirty="0">
                <a:latin typeface="+mn-lt"/>
              </a:rPr>
              <a:t>, atteggiamenti capaci di contribuire ad una piena formazione della </a:t>
            </a:r>
            <a:r>
              <a:rPr lang="it-IT" sz="2200" dirty="0" smtClean="0">
                <a:latin typeface="+mn-lt"/>
              </a:rPr>
              <a:t>persona dell'allievo</a:t>
            </a:r>
            <a:r>
              <a:rPr lang="it-IT" sz="22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RIFERIMENTI NORMATIVI</a:t>
            </a:r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32769"/>
            <a:ext cx="8229600" cy="5112568"/>
          </a:xfrm>
        </p:spPr>
        <p:txBody>
          <a:bodyPr>
            <a:noAutofit/>
          </a:bodyPr>
          <a:lstStyle/>
          <a:p>
            <a:pPr lvl="0"/>
            <a:r>
              <a:rPr lang="it-IT" sz="2000" b="1" dirty="0" smtClean="0"/>
              <a:t>DPR 8 marzo 1999, n. 275</a:t>
            </a:r>
            <a:r>
              <a:rPr lang="it-IT" sz="2000" dirty="0" smtClean="0"/>
              <a:t>:</a:t>
            </a:r>
            <a:r>
              <a:rPr lang="it-IT" sz="2000" b="1" dirty="0" smtClean="0"/>
              <a:t> </a:t>
            </a:r>
            <a:r>
              <a:rPr lang="it-IT" sz="2000" i="1" dirty="0" smtClean="0"/>
              <a:t>Regolamento per la disciplina dell'autonomia delle Istituzioni scolastiche, ai sensi dell'articolo 21 della legge n. 59 del 1997;</a:t>
            </a:r>
          </a:p>
          <a:p>
            <a:pPr lvl="0"/>
            <a:r>
              <a:rPr lang="it-IT" sz="2000" b="1" dirty="0" smtClean="0"/>
              <a:t>Legge 53/2003</a:t>
            </a:r>
            <a:r>
              <a:rPr lang="it-IT" sz="2000" i="1" dirty="0" smtClean="0"/>
              <a:t>: Legge delega per  il riordino del sistema di istruzione e formazione;</a:t>
            </a:r>
          </a:p>
          <a:p>
            <a:pPr lvl="0"/>
            <a:r>
              <a:rPr lang="it-IT" sz="2000" b="1" dirty="0" smtClean="0"/>
              <a:t>C.M. 28/07: </a:t>
            </a:r>
            <a:r>
              <a:rPr lang="it-IT" sz="2000" i="1" dirty="0" smtClean="0"/>
              <a:t>Introduzione della certificazione delle competenze al termine della scuola secondaria di primo grado;</a:t>
            </a:r>
          </a:p>
          <a:p>
            <a:pPr lvl="0"/>
            <a:r>
              <a:rPr lang="it-IT" sz="2000" b="1" dirty="0" smtClean="0"/>
              <a:t>D.L. 137/2008, </a:t>
            </a:r>
            <a:r>
              <a:rPr lang="it-IT" sz="2000" b="1" dirty="0" err="1" smtClean="0"/>
              <a:t>conv</a:t>
            </a:r>
            <a:r>
              <a:rPr lang="it-IT" sz="2000" b="1" dirty="0" smtClean="0"/>
              <a:t>. Legge 169/2008 </a:t>
            </a:r>
            <a:r>
              <a:rPr lang="it-IT" sz="2000" i="1" dirty="0" smtClean="0"/>
              <a:t>sulla valutazione del comportamento e degli apprendimenti degli alunni;</a:t>
            </a:r>
          </a:p>
          <a:p>
            <a:pPr lvl="0"/>
            <a:r>
              <a:rPr lang="it-IT" sz="2000" b="1" dirty="0" smtClean="0"/>
              <a:t>DPR 122/2009 </a:t>
            </a:r>
            <a:r>
              <a:rPr lang="it-IT" sz="2000" i="1" dirty="0" smtClean="0"/>
              <a:t>sulla valutazione del comportamento e degli apprendimenti degli alunni, in attuazione della L. 169/08;</a:t>
            </a:r>
          </a:p>
          <a:p>
            <a:pPr lvl="0"/>
            <a:r>
              <a:rPr lang="it-IT" sz="2000" b="1" dirty="0" smtClean="0"/>
              <a:t>D.M. 254/2012</a:t>
            </a:r>
            <a:r>
              <a:rPr lang="it-IT" sz="2000" i="1" dirty="0" smtClean="0"/>
              <a:t> – Indicazioni Nazionali per il curricolo della scuola dell’infanzia e del primo ciclo di istruzione</a:t>
            </a:r>
          </a:p>
          <a:p>
            <a:pPr>
              <a:spcBef>
                <a:spcPts val="0"/>
              </a:spcBef>
            </a:pPr>
            <a:r>
              <a:rPr lang="it-IT" sz="2000" b="1" i="1" dirty="0" smtClean="0"/>
              <a:t>C.M. 3/2015 </a:t>
            </a:r>
            <a:r>
              <a:rPr lang="it-IT" sz="2000" i="1" dirty="0" smtClean="0"/>
              <a:t>- </a:t>
            </a:r>
            <a:r>
              <a:rPr lang="it-IT" sz="2000" dirty="0"/>
              <a:t>Adozione sperimentale dei nuovi modelli nazionali di certificazione </a:t>
            </a:r>
            <a:r>
              <a:rPr lang="it-IT" sz="2000" dirty="0" smtClean="0"/>
              <a:t>delle  competenze </a:t>
            </a:r>
            <a:r>
              <a:rPr lang="it-IT" sz="2000" dirty="0"/>
              <a:t>nelle scuole del primo ciclo di istruzione.</a:t>
            </a:r>
            <a:endParaRPr lang="it-IT" sz="2000" dirty="0" smtClean="0"/>
          </a:p>
          <a:p>
            <a:pPr marL="0" lvl="0" indent="0">
              <a:buNone/>
            </a:pPr>
            <a:endParaRPr lang="it-IT" sz="20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magine 3" descr="barram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1267"/>
            <a:ext cx="9144000" cy="686733"/>
          </a:xfrm>
          <a:prstGeom prst="rect">
            <a:avLst/>
          </a:prstGeom>
        </p:spPr>
      </p:pic>
      <p:pic>
        <p:nvPicPr>
          <p:cNvPr id="5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814"/>
            <a:ext cx="648072" cy="685186"/>
          </a:xfrm>
          <a:prstGeom prst="rect">
            <a:avLst/>
          </a:prstGeom>
          <a:noFill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007B441-5312-499D-93C3-6E37886527FA}" type="slidenum">
              <a:rPr lang="it-IT" b="1" smtClean="0">
                <a:solidFill>
                  <a:schemeClr val="tx1"/>
                </a:solidFill>
              </a:rPr>
              <a:pPr/>
              <a:t>2</a:t>
            </a:fld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EDC84-6253-4C09-A466-540504A30728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3006692" y="525624"/>
            <a:ext cx="3130615" cy="1337749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D. M. 245 del 2012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Indicazioni Nazionali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102133" y="2999363"/>
            <a:ext cx="2561366" cy="202286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C. M. 3 del 2015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Certificazione delle competenze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arrotondato 14"/>
          <p:cNvSpPr/>
          <p:nvPr/>
        </p:nvSpPr>
        <p:spPr>
          <a:xfrm>
            <a:off x="899592" y="3011758"/>
            <a:ext cx="2777390" cy="202286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Pratica didattica coerente con le finalità e le impostazioni che troviamo nelle IN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2" name="Freccia circolare a destra 1"/>
          <p:cNvSpPr/>
          <p:nvPr/>
        </p:nvSpPr>
        <p:spPr>
          <a:xfrm rot="16200000">
            <a:off x="4795618" y="4095515"/>
            <a:ext cx="502360" cy="2789988"/>
          </a:xfrm>
          <a:prstGeom prst="curvedRightArrow">
            <a:avLst>
              <a:gd name="adj1" fmla="val 44469"/>
              <a:gd name="adj2" fmla="val 111159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ircolare a sinistra 15"/>
          <p:cNvSpPr/>
          <p:nvPr/>
        </p:nvSpPr>
        <p:spPr>
          <a:xfrm rot="5400000">
            <a:off x="4708537" y="4362010"/>
            <a:ext cx="362039" cy="168247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ircolare a destra 16"/>
          <p:cNvSpPr/>
          <p:nvPr/>
        </p:nvSpPr>
        <p:spPr>
          <a:xfrm rot="7797343">
            <a:off x="7053421" y="479518"/>
            <a:ext cx="525828" cy="2550476"/>
          </a:xfrm>
          <a:prstGeom prst="curvedRightArrow">
            <a:avLst>
              <a:gd name="adj1" fmla="val 44469"/>
              <a:gd name="adj2" fmla="val 111159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a sinistra 17"/>
          <p:cNvSpPr/>
          <p:nvPr/>
        </p:nvSpPr>
        <p:spPr>
          <a:xfrm rot="18597343">
            <a:off x="7165403" y="1261007"/>
            <a:ext cx="378952" cy="1538041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circolare a destra 18"/>
          <p:cNvSpPr/>
          <p:nvPr/>
        </p:nvSpPr>
        <p:spPr>
          <a:xfrm rot="2499914">
            <a:off x="1642133" y="586467"/>
            <a:ext cx="525828" cy="2550476"/>
          </a:xfrm>
          <a:prstGeom prst="curvedRightArrow">
            <a:avLst>
              <a:gd name="adj1" fmla="val 44469"/>
              <a:gd name="adj2" fmla="val 111159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a sinistra 19"/>
          <p:cNvSpPr/>
          <p:nvPr/>
        </p:nvSpPr>
        <p:spPr>
          <a:xfrm rot="13299914">
            <a:off x="1924874" y="1152326"/>
            <a:ext cx="378952" cy="1538041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1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49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NUOVA IMPOSTAZIONE DELLA "CERTIFICAZIONE"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35843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A5229E-6533-41FE-901E-D03AF5F0E569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45" name="Segnaposto contenuto 2"/>
          <p:cNvSpPr txBox="1">
            <a:spLocks/>
          </p:cNvSpPr>
          <p:nvPr/>
        </p:nvSpPr>
        <p:spPr bwMode="auto">
          <a:xfrm>
            <a:off x="395536" y="1628800"/>
            <a:ext cx="8206082" cy="41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t-IT" sz="2400" dirty="0" smtClean="0">
                <a:latin typeface="+mn-lt"/>
              </a:rPr>
              <a:t>Contribuisce ad </a:t>
            </a:r>
            <a:r>
              <a:rPr lang="it-IT" sz="2400" b="1" dirty="0">
                <a:solidFill>
                  <a:srgbClr val="3366FF"/>
                </a:solidFill>
                <a:latin typeface="+mn-lt"/>
              </a:rPr>
              <a:t>arricchire le pratiche valutative </a:t>
            </a:r>
            <a:r>
              <a:rPr lang="it-IT" sz="2400" dirty="0" smtClean="0">
                <a:latin typeface="+mn-lt"/>
              </a:rPr>
              <a:t>nelle scuole (</a:t>
            </a:r>
            <a:r>
              <a:rPr lang="it-IT" sz="2400" i="1" dirty="0" smtClean="0">
                <a:latin typeface="+mn-lt"/>
              </a:rPr>
              <a:t>es. verifica degli apprendimenti</a:t>
            </a:r>
            <a:r>
              <a:rPr lang="it-IT" sz="2400" i="1" dirty="0">
                <a:latin typeface="+mn-lt"/>
              </a:rPr>
              <a:t>, uso "intelligente" </a:t>
            </a:r>
            <a:r>
              <a:rPr lang="it-IT" sz="2400" i="1" dirty="0" smtClean="0">
                <a:latin typeface="+mn-lt"/>
              </a:rPr>
              <a:t>del voto</a:t>
            </a:r>
            <a:r>
              <a:rPr lang="it-IT" sz="2400" i="1" dirty="0">
                <a:latin typeface="+mn-lt"/>
              </a:rPr>
              <a:t>, valutazioni periodiche, uso degli </a:t>
            </a:r>
            <a:r>
              <a:rPr lang="it-IT" sz="2400" i="1" dirty="0" smtClean="0">
                <a:latin typeface="+mn-lt"/>
              </a:rPr>
              <a:t>strumenti formali</a:t>
            </a:r>
            <a:r>
              <a:rPr lang="it-IT" sz="2400" i="1" dirty="0">
                <a:latin typeface="+mn-lt"/>
              </a:rPr>
              <a:t>, accompagnamento </a:t>
            </a:r>
            <a:r>
              <a:rPr lang="it-IT" sz="2400" i="1" dirty="0" smtClean="0">
                <a:latin typeface="+mn-lt"/>
              </a:rPr>
              <a:t>alle prove </a:t>
            </a:r>
            <a:r>
              <a:rPr lang="it-IT" sz="2400" i="1" dirty="0">
                <a:latin typeface="+mn-lt"/>
              </a:rPr>
              <a:t>d'esame, significato del </a:t>
            </a:r>
            <a:r>
              <a:rPr lang="it-IT" sz="2400" i="1" dirty="0" err="1">
                <a:latin typeface="+mn-lt"/>
              </a:rPr>
              <a:t>testing</a:t>
            </a:r>
            <a:r>
              <a:rPr lang="it-IT" sz="2400" i="1" dirty="0">
                <a:latin typeface="+mn-lt"/>
              </a:rPr>
              <a:t>, ecc</a:t>
            </a:r>
            <a:r>
              <a:rPr lang="it-IT" sz="2400" dirty="0">
                <a:latin typeface="+mn-lt"/>
              </a:rPr>
              <a:t>.) </a:t>
            </a:r>
            <a:r>
              <a:rPr lang="it-IT" sz="2400" dirty="0" smtClean="0">
                <a:latin typeface="+mn-lt"/>
              </a:rPr>
              <a:t>.</a:t>
            </a:r>
          </a:p>
          <a:p>
            <a:pPr algn="just"/>
            <a:endParaRPr lang="it-IT" sz="2400" dirty="0" smtClean="0">
              <a:latin typeface="+mn-lt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400" dirty="0" smtClean="0">
                <a:latin typeface="+mn-lt"/>
              </a:rPr>
              <a:t>orientamento </a:t>
            </a:r>
            <a:r>
              <a:rPr lang="it-IT" sz="2400" dirty="0">
                <a:latin typeface="+mn-lt"/>
              </a:rPr>
              <a:t>verso una </a:t>
            </a:r>
            <a:r>
              <a:rPr lang="it-IT" sz="2400" b="1" dirty="0" smtClean="0">
                <a:solidFill>
                  <a:srgbClr val="3366FF"/>
                </a:solidFill>
                <a:latin typeface="+mn-lt"/>
              </a:rPr>
              <a:t>valutazione autentica </a:t>
            </a:r>
            <a:r>
              <a:rPr lang="it-IT" sz="2400" dirty="0" smtClean="0">
                <a:latin typeface="+mn-lt"/>
              </a:rPr>
              <a:t>per la promozione </a:t>
            </a:r>
            <a:r>
              <a:rPr lang="it-IT" sz="2400" dirty="0">
                <a:latin typeface="+mn-lt"/>
              </a:rPr>
              <a:t>di tutte </a:t>
            </a:r>
            <a:r>
              <a:rPr lang="it-IT" sz="2400" dirty="0" smtClean="0">
                <a:latin typeface="+mn-lt"/>
              </a:rPr>
              <a:t>le caratteristiche della personalità </a:t>
            </a:r>
            <a:r>
              <a:rPr lang="it-IT" sz="2400" dirty="0">
                <a:latin typeface="+mn-lt"/>
              </a:rPr>
              <a:t>degli allievi e dei loro </a:t>
            </a:r>
            <a:r>
              <a:rPr lang="it-IT" sz="2400" dirty="0" smtClean="0">
                <a:latin typeface="+mn-lt"/>
              </a:rPr>
              <a:t>talenti.</a:t>
            </a:r>
            <a:endParaRPr lang="it-IT" sz="2400" dirty="0">
              <a:latin typeface="+mn-lt"/>
            </a:endParaRPr>
          </a:p>
          <a:p>
            <a:pPr algn="just"/>
            <a:endParaRPr lang="it-IT" sz="2400" dirty="0" smtClean="0">
              <a:latin typeface="+mn-lt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3366FF"/>
                </a:solidFill>
                <a:latin typeface="+mn-lt"/>
              </a:rPr>
              <a:t>No </a:t>
            </a:r>
            <a:r>
              <a:rPr lang="it-IT" sz="2400" dirty="0" smtClean="0">
                <a:latin typeface="+mn-lt"/>
              </a:rPr>
              <a:t>ad </a:t>
            </a:r>
            <a:r>
              <a:rPr lang="it-IT" sz="2400" dirty="0">
                <a:latin typeface="+mn-lt"/>
              </a:rPr>
              <a:t>una </a:t>
            </a:r>
            <a:r>
              <a:rPr lang="it-IT" sz="2400" dirty="0" smtClean="0">
                <a:latin typeface="+mn-lt"/>
              </a:rPr>
              <a:t> logica meramente </a:t>
            </a:r>
            <a:r>
              <a:rPr lang="it-IT" sz="2400" b="1" dirty="0">
                <a:solidFill>
                  <a:srgbClr val="3366FF"/>
                </a:solidFill>
                <a:latin typeface="+mn-lt"/>
              </a:rPr>
              <a:t>classificatoria.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L'ADOZIONE SPERIMENTALE DEL MODELLO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2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 smtClean="0"/>
              <a:t>Candidatura alla sperimentazione agli USR </a:t>
            </a:r>
            <a:r>
              <a:rPr lang="it-IT" sz="2400" b="1" dirty="0" smtClean="0"/>
              <a:t>entro il </a:t>
            </a:r>
            <a:r>
              <a:rPr lang="it-IT" sz="2800" b="1" dirty="0" smtClean="0">
                <a:solidFill>
                  <a:srgbClr val="FF0000"/>
                </a:solidFill>
              </a:rPr>
              <a:t>20 marzo.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 smtClean="0"/>
              <a:t>Prioritariamente invito indirizzato alle </a:t>
            </a:r>
            <a:r>
              <a:rPr lang="it-IT" sz="2400" b="1" dirty="0" smtClean="0"/>
              <a:t>reti finanziate con la C.M. 49/2014.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 smtClean="0"/>
              <a:t>Costituzione di un </a:t>
            </a:r>
            <a:r>
              <a:rPr lang="it-IT" sz="2400" b="1" dirty="0" smtClean="0"/>
              <a:t>gruppo di proge</a:t>
            </a:r>
            <a:r>
              <a:rPr lang="it-IT" sz="2400" dirty="0" smtClean="0"/>
              <a:t>tto per iniziative di ricerca-azione.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1" dirty="0" smtClean="0"/>
              <a:t>Adeguata informazione ai genitori</a:t>
            </a:r>
            <a:r>
              <a:rPr lang="it-IT" sz="2400" dirty="0" smtClean="0"/>
              <a:t> </a:t>
            </a:r>
            <a:r>
              <a:rPr lang="it-IT" sz="2400" dirty="0"/>
              <a:t>circa il significato "formativo" dei </a:t>
            </a:r>
            <a:r>
              <a:rPr lang="it-IT" sz="2400" dirty="0" smtClean="0"/>
              <a:t>nuovi strumenti </a:t>
            </a:r>
            <a:r>
              <a:rPr lang="it-IT" sz="2400" dirty="0"/>
              <a:t>di certificazione delle competenze e la loro complementarietà con </a:t>
            </a:r>
            <a:r>
              <a:rPr lang="it-IT" sz="2400" dirty="0" smtClean="0"/>
              <a:t>gli ordinari </a:t>
            </a:r>
            <a:r>
              <a:rPr lang="it-IT" sz="2400" dirty="0"/>
              <a:t>strumenti di valutazione;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1" dirty="0"/>
              <a:t>l'analisi dell'impatto dei nuovi strument</a:t>
            </a:r>
            <a:r>
              <a:rPr lang="it-IT" sz="2400" dirty="0"/>
              <a:t>i e le sue ricadute </a:t>
            </a:r>
            <a:r>
              <a:rPr lang="it-IT" sz="2400" dirty="0" smtClean="0"/>
              <a:t>sull'attività</a:t>
            </a:r>
            <a:r>
              <a:rPr lang="it-IT" sz="2400" dirty="0"/>
              <a:t> </a:t>
            </a:r>
            <a:r>
              <a:rPr lang="it-IT" sz="2400" dirty="0" smtClean="0"/>
              <a:t>progettuale</a:t>
            </a:r>
            <a:r>
              <a:rPr lang="it-IT" sz="2400" dirty="0"/>
              <a:t>, didattica e valutativa "ordinaria" 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1" dirty="0"/>
              <a:t>l'eventuale adozione, previa deliberazione del collegio dei docenti</a:t>
            </a:r>
            <a:r>
              <a:rPr lang="it-IT" sz="2400" dirty="0"/>
              <a:t>, al </a:t>
            </a:r>
            <a:r>
              <a:rPr lang="it-IT" sz="2400" dirty="0" smtClean="0"/>
              <a:t>termine del </a:t>
            </a:r>
            <a:r>
              <a:rPr lang="it-IT" sz="2400" dirty="0"/>
              <a:t>corrente a. s. 2014-2015 dei nuovi modelli di certificazione  </a:t>
            </a:r>
            <a:r>
              <a:rPr lang="it-IT" sz="2400" dirty="0" smtClean="0"/>
              <a:t>da </a:t>
            </a:r>
            <a:r>
              <a:rPr lang="it-IT" sz="2400" dirty="0"/>
              <a:t>parte delle classi </a:t>
            </a:r>
            <a:r>
              <a:rPr lang="it-IT" sz="2400" dirty="0" smtClean="0"/>
              <a:t>dell'istituto che </a:t>
            </a:r>
            <a:r>
              <a:rPr lang="it-IT" sz="2400" dirty="0"/>
              <a:t>intendono utilizzare il modello </a:t>
            </a:r>
            <a:r>
              <a:rPr lang="it-IT" sz="2400" dirty="0" smtClean="0"/>
              <a:t>sperimentale.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400" b="1" dirty="0" smtClean="0"/>
              <a:t>Report sintetico agli USR entro il </a:t>
            </a:r>
            <a:r>
              <a:rPr lang="it-IT" sz="2800" b="1" dirty="0" smtClean="0">
                <a:solidFill>
                  <a:srgbClr val="FF0000"/>
                </a:solidFill>
              </a:rPr>
              <a:t>15 luglio 2015 </a:t>
            </a:r>
            <a:r>
              <a:rPr lang="it-IT" sz="2400" dirty="0" smtClean="0"/>
              <a:t>sugli esiti della sperimentazione</a:t>
            </a:r>
            <a:endParaRPr lang="it-IT" sz="2400" dirty="0"/>
          </a:p>
        </p:txBody>
      </p:sp>
      <p:pic>
        <p:nvPicPr>
          <p:cNvPr id="44035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85BF4-81A9-4EB1-935E-250E7F23C4C4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7" y="6165850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1A0E6-0EFC-410C-95EA-AA5DB88F1179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itolo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8661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2060"/>
                </a:solidFill>
              </a:rPr>
              <a:t>CARATTERISTICHE, MONITORAGGIO E RESTITUZIONE DEGLI ESITI: LE “DOMANDE </a:t>
            </a:r>
            <a:r>
              <a:rPr lang="it-IT" sz="2800" b="1" dirty="0" err="1" smtClean="0">
                <a:solidFill>
                  <a:srgbClr val="002060"/>
                </a:solidFill>
              </a:rPr>
              <a:t>DI</a:t>
            </a:r>
            <a:r>
              <a:rPr lang="it-IT" sz="2800" b="1" dirty="0" smtClean="0">
                <a:solidFill>
                  <a:srgbClr val="002060"/>
                </a:solidFill>
              </a:rPr>
              <a:t> RICERCA” POSTE ALLE SCUOLE</a:t>
            </a:r>
            <a:endParaRPr lang="it-IT" altLang="it-IT" sz="2800" b="1" dirty="0" smtClean="0">
              <a:solidFill>
                <a:srgbClr val="002060"/>
              </a:solidFill>
            </a:endParaRPr>
          </a:p>
        </p:txBody>
      </p:sp>
      <p:sp>
        <p:nvSpPr>
          <p:cNvPr id="9" name="Segnaposto contenuto 5"/>
          <p:cNvSpPr>
            <a:spLocks noGrp="1"/>
          </p:cNvSpPr>
          <p:nvPr>
            <p:ph idx="1"/>
          </p:nvPr>
        </p:nvSpPr>
        <p:spPr>
          <a:xfrm>
            <a:off x="323528" y="1412776"/>
            <a:ext cx="8514084" cy="4320480"/>
          </a:xfrm>
        </p:spPr>
        <p:txBody>
          <a:bodyPr rtlCol="0">
            <a:noAutofit/>
          </a:bodyPr>
          <a:lstStyle/>
          <a:p>
            <a:pPr algn="just"/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3366FF"/>
                </a:solidFill>
              </a:rPr>
              <a:t>struttura complessiva dei nuovi modelli</a:t>
            </a:r>
            <a:r>
              <a:rPr lang="it-IT" sz="2400" dirty="0" smtClean="0"/>
              <a:t>, nella connessione tra indicatori di competenza, competenze chiave europee, profilo dell'allievo, traguardi di competenze disciplinari;</a:t>
            </a:r>
          </a:p>
          <a:p>
            <a:pPr algn="just"/>
            <a:r>
              <a:rPr lang="it-IT" sz="2400" dirty="0" smtClean="0"/>
              <a:t>l'utilizzo della </a:t>
            </a:r>
            <a:r>
              <a:rPr lang="it-IT" sz="2400" b="1" dirty="0" smtClean="0">
                <a:solidFill>
                  <a:srgbClr val="3366FF"/>
                </a:solidFill>
              </a:rPr>
              <a:t>scala a 4 valori</a:t>
            </a:r>
            <a:r>
              <a:rPr lang="it-IT" sz="2400" dirty="0" smtClean="0"/>
              <a:t> (o a 3 valori) con </a:t>
            </a:r>
            <a:r>
              <a:rPr lang="it-IT" sz="2400" b="1" dirty="0" smtClean="0">
                <a:solidFill>
                  <a:srgbClr val="3366FF"/>
                </a:solidFill>
              </a:rPr>
              <a:t>enunciati descrittivi </a:t>
            </a:r>
            <a:r>
              <a:rPr lang="it-IT" sz="2400" dirty="0" smtClean="0"/>
              <a:t>dei diversi livelli di competenza, </a:t>
            </a:r>
            <a:r>
              <a:rPr lang="it-IT" sz="2400" b="1" dirty="0" smtClean="0">
                <a:solidFill>
                  <a:srgbClr val="3366FF"/>
                </a:solidFill>
              </a:rPr>
              <a:t>sostitutivo dei voti in decimi</a:t>
            </a:r>
            <a:r>
              <a:rPr lang="it-IT" sz="2400" dirty="0" smtClean="0"/>
              <a:t>;</a:t>
            </a:r>
          </a:p>
          <a:p>
            <a:pPr algn="just"/>
            <a:r>
              <a:rPr lang="it-IT" sz="2400" dirty="0" smtClean="0"/>
              <a:t>le </a:t>
            </a:r>
            <a:r>
              <a:rPr lang="it-IT" sz="2400" b="1" dirty="0" smtClean="0">
                <a:solidFill>
                  <a:srgbClr val="3366FF"/>
                </a:solidFill>
              </a:rPr>
              <a:t>forme di valutazione delle competenze </a:t>
            </a:r>
            <a:r>
              <a:rPr lang="it-IT" sz="2400" dirty="0" smtClean="0"/>
              <a:t>(a titolo esemplificativo si segnalano: compiti di realtà, osservazioni sistematiche, autobiografie cognitive, diari di bordo, rubriche valutative, dossier degli allievi, portfolio, ecc.) utili a motivare l'attribuzione dei livelli di ciascuna competenza;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CB679B-5CEF-4C8C-B205-E2ED13822E0B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8137525" cy="432048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3366FF"/>
                </a:solidFill>
              </a:rPr>
              <a:t>duttilità</a:t>
            </a:r>
            <a:r>
              <a:rPr lang="it-IT" sz="2400" dirty="0" smtClean="0"/>
              <a:t> degli strumenti nel delicato equilibrio tra attenzione alle caratteristiche personali degli allievi e ancoraggio ad alcuni criteri comuni (standard) di definizione delle competenze;</a:t>
            </a:r>
          </a:p>
          <a:p>
            <a:pPr algn="just"/>
            <a:r>
              <a:rPr lang="it-IT" sz="2400" dirty="0" smtClean="0"/>
              <a:t>la capacità della strumentazione di </a:t>
            </a:r>
            <a:r>
              <a:rPr lang="it-IT" sz="2400" b="1" dirty="0" err="1" smtClean="0">
                <a:solidFill>
                  <a:srgbClr val="3366FF"/>
                </a:solidFill>
              </a:rPr>
              <a:t>ri-orientare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3366FF"/>
                </a:solidFill>
              </a:rPr>
              <a:t>le pratiche didattiche</a:t>
            </a:r>
            <a:r>
              <a:rPr lang="it-IT" sz="2400" dirty="0" smtClean="0"/>
              <a:t> in coerenza con l'impostazione delle Indicazioni curricolari vigenti;</a:t>
            </a:r>
          </a:p>
          <a:p>
            <a:pPr algn="just"/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rgbClr val="3366FF"/>
                </a:solidFill>
              </a:rPr>
              <a:t>livello di fruizione e comunicabilità </a:t>
            </a:r>
            <a:r>
              <a:rPr lang="it-IT" sz="2400" dirty="0" smtClean="0"/>
              <a:t>verso i genitori e l'esigenza di ulteriori semplificazioni nel linguaggio;</a:t>
            </a:r>
          </a:p>
          <a:p>
            <a:pPr algn="just"/>
            <a:r>
              <a:rPr lang="it-IT" sz="2400" dirty="0" smtClean="0"/>
              <a:t>la possibilità di </a:t>
            </a:r>
            <a:r>
              <a:rPr lang="it-IT" sz="2400" b="1" dirty="0" smtClean="0">
                <a:solidFill>
                  <a:srgbClr val="3366FF"/>
                </a:solidFill>
              </a:rPr>
              <a:t>agevolare un migliore raccordo </a:t>
            </a:r>
            <a:r>
              <a:rPr lang="it-IT" sz="2400" dirty="0" smtClean="0"/>
              <a:t>del percorso di istruzione di base ed obbligatoria (3-16 anni) con il coinvolgimento della scuola secondaria di II grado.</a:t>
            </a:r>
            <a:endParaRPr lang="it-IT" altLang="it-IT" sz="2400" dirty="0"/>
          </a:p>
        </p:txBody>
      </p:sp>
      <p:sp>
        <p:nvSpPr>
          <p:cNvPr id="10" name="Titolo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2060"/>
                </a:solidFill>
              </a:rPr>
              <a:t>CARATTERISTICHE, MONITORAGGIO E RESTITUZIONE DEGLI ESITI: LE “DOMANDE </a:t>
            </a:r>
            <a:r>
              <a:rPr lang="it-IT" sz="2800" b="1" dirty="0" err="1" smtClean="0">
                <a:solidFill>
                  <a:srgbClr val="002060"/>
                </a:solidFill>
              </a:rPr>
              <a:t>DI</a:t>
            </a:r>
            <a:r>
              <a:rPr lang="it-IT" sz="2800" b="1" dirty="0" smtClean="0">
                <a:solidFill>
                  <a:srgbClr val="002060"/>
                </a:solidFill>
              </a:rPr>
              <a:t> RICERCA” POSTE ALLE SCUOLE /2</a:t>
            </a:r>
            <a:endParaRPr lang="it-IT" altLang="it-IT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5C9087-AC45-4F2B-86B9-557094E96E79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324" name="Titolo 1"/>
          <p:cNvSpPr>
            <a:spLocks noGrp="1"/>
          </p:cNvSpPr>
          <p:nvPr>
            <p:ph type="title"/>
          </p:nvPr>
        </p:nvSpPr>
        <p:spPr>
          <a:xfrm>
            <a:off x="612775" y="404664"/>
            <a:ext cx="8229600" cy="432048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/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ADOZIONE DEFINITIVA DEI NUOVI MODELLI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altLang="it-IT" sz="32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06387" y="836712"/>
            <a:ext cx="8429745" cy="4897437"/>
          </a:xfrm>
        </p:spPr>
        <p:txBody>
          <a:bodyPr rtlCol="0">
            <a:normAutofit/>
          </a:bodyPr>
          <a:lstStyle/>
          <a:p>
            <a:pPr marL="620713" indent="-344488" algn="just"/>
            <a:endParaRPr lang="it-IT" sz="2400" b="1" dirty="0" smtClean="0"/>
          </a:p>
          <a:p>
            <a:pPr marL="620713" indent="-344488" algn="just"/>
            <a:r>
              <a:rPr lang="it-IT" sz="2400" b="1" dirty="0" smtClean="0"/>
              <a:t>a</a:t>
            </a:r>
            <a:r>
              <a:rPr lang="it-IT" sz="2400" b="1" dirty="0"/>
              <a:t>. s. 2014-2015: </a:t>
            </a:r>
            <a:r>
              <a:rPr lang="it-IT" sz="2400" b="1" dirty="0">
                <a:solidFill>
                  <a:srgbClr val="3366FF"/>
                </a:solidFill>
              </a:rPr>
              <a:t>Adozione sperimentale </a:t>
            </a:r>
            <a:r>
              <a:rPr lang="it-IT" sz="2400" dirty="0"/>
              <a:t>dei nuovi dispositivi all'interno </a:t>
            </a:r>
            <a:r>
              <a:rPr lang="it-IT" sz="2400" dirty="0" smtClean="0"/>
              <a:t>delle scuole </a:t>
            </a:r>
            <a:r>
              <a:rPr lang="it-IT" sz="2400" dirty="0"/>
              <a:t>che si dichiarano disponibili, con particolare riferimento a </a:t>
            </a:r>
            <a:r>
              <a:rPr lang="it-IT" sz="2400" dirty="0" smtClean="0"/>
              <a:t>quelle impegnate </a:t>
            </a:r>
            <a:r>
              <a:rPr lang="it-IT" sz="2400" dirty="0"/>
              <a:t>nelle misure di accompagnamento delle Indicazioni/2012;</a:t>
            </a:r>
          </a:p>
          <a:p>
            <a:pPr marL="620713" indent="-344488" algn="just"/>
            <a:r>
              <a:rPr lang="it-IT" sz="2400" b="1" dirty="0"/>
              <a:t>a. s. 2015-2016: </a:t>
            </a:r>
            <a:r>
              <a:rPr lang="it-IT" sz="2400" b="1" dirty="0">
                <a:solidFill>
                  <a:srgbClr val="3366FF"/>
                </a:solidFill>
              </a:rPr>
              <a:t>Adozione generalizzata </a:t>
            </a:r>
            <a:r>
              <a:rPr lang="it-IT" sz="2400" dirty="0"/>
              <a:t>in tutte le scuole del prototipo </a:t>
            </a:r>
            <a:r>
              <a:rPr lang="it-IT" sz="2400" dirty="0" smtClean="0"/>
              <a:t>di modello</a:t>
            </a:r>
            <a:r>
              <a:rPr lang="it-IT" sz="2400" dirty="0"/>
              <a:t>, così come validato ed </a:t>
            </a:r>
            <a:r>
              <a:rPr lang="it-IT" sz="2400" dirty="0" smtClean="0"/>
              <a:t>eventualmente integrato </a:t>
            </a:r>
            <a:r>
              <a:rPr lang="it-IT" sz="2400" dirty="0"/>
              <a:t>dopo </a:t>
            </a:r>
            <a:r>
              <a:rPr lang="it-IT" sz="2400" dirty="0" smtClean="0"/>
              <a:t>la sperimentazione</a:t>
            </a:r>
            <a:r>
              <a:rPr lang="it-IT" sz="2400" dirty="0"/>
              <a:t>;</a:t>
            </a:r>
          </a:p>
          <a:p>
            <a:pPr marL="620713" indent="-344488" algn="just"/>
            <a:r>
              <a:rPr lang="it-IT" sz="2400" b="1" dirty="0"/>
              <a:t>a. s. 2016-2017: </a:t>
            </a:r>
            <a:r>
              <a:rPr lang="it-IT" sz="2400" b="1" dirty="0">
                <a:solidFill>
                  <a:srgbClr val="3366FF"/>
                </a:solidFill>
              </a:rPr>
              <a:t>Adozione obbligatoria </a:t>
            </a:r>
            <a:r>
              <a:rPr lang="it-IT" sz="2400" dirty="0"/>
              <a:t>del nuovo modello di </a:t>
            </a:r>
            <a:r>
              <a:rPr lang="it-IT" sz="2400" dirty="0" smtClean="0"/>
              <a:t>certificazione mediante </a:t>
            </a:r>
            <a:r>
              <a:rPr lang="it-IT" sz="2400" dirty="0"/>
              <a:t>il suo recepimento in decreto ministeriale, come previsto </a:t>
            </a:r>
            <a:r>
              <a:rPr lang="it-IT" sz="2400" dirty="0" smtClean="0"/>
              <a:t>dall'articolo 8 </a:t>
            </a:r>
            <a:r>
              <a:rPr lang="it-IT" sz="2400" dirty="0"/>
              <a:t>del </a:t>
            </a:r>
            <a:r>
              <a:rPr lang="it-IT" sz="2400" dirty="0" smtClean="0"/>
              <a:t>DPR </a:t>
            </a:r>
            <a:r>
              <a:rPr lang="it-IT" sz="2400" dirty="0"/>
              <a:t>n. 122/2009.</a:t>
            </a:r>
            <a:endParaRPr lang="it-IT" alt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737D21-C986-4C96-866A-7AB04900A208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46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it-IT" altLang="it-IT" sz="3600" b="1" dirty="0" smtClean="0">
                <a:solidFill>
                  <a:srgbClr val="002060"/>
                </a:solidFill>
              </a:rPr>
              <a:t>INTERVENTI DI </a:t>
            </a:r>
            <a:r>
              <a:rPr lang="it-IT" altLang="it-IT" sz="3600" b="1" u="sng" dirty="0" smtClean="0">
                <a:solidFill>
                  <a:srgbClr val="3366FF"/>
                </a:solidFill>
              </a:rPr>
              <a:t>ADEGUAMENTO</a:t>
            </a:r>
            <a:r>
              <a:rPr lang="it-IT" altLang="it-IT" sz="3600" b="1" dirty="0" smtClean="0">
                <a:solidFill>
                  <a:srgbClr val="002060"/>
                </a:solidFill>
              </a:rPr>
              <a:t> DELLA NORMATIVA</a:t>
            </a:r>
          </a:p>
        </p:txBody>
      </p:sp>
      <p:sp>
        <p:nvSpPr>
          <p:cNvPr id="62469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135937" cy="3816424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L'amministrazione è impegnata a valutare </a:t>
            </a:r>
            <a:r>
              <a:rPr lang="it-IT" dirty="0" smtClean="0"/>
              <a:t>le eventuali </a:t>
            </a:r>
            <a:r>
              <a:rPr lang="it-IT" dirty="0"/>
              <a:t>ricadute sul piano normativo </a:t>
            </a:r>
            <a:r>
              <a:rPr lang="it-IT" dirty="0" smtClean="0"/>
              <a:t>e amministrativo </a:t>
            </a:r>
            <a:r>
              <a:rPr lang="it-IT" dirty="0"/>
              <a:t>delle innovazioni </a:t>
            </a:r>
            <a:r>
              <a:rPr lang="it-IT" dirty="0" smtClean="0"/>
              <a:t>proposte.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Sarà valutata </a:t>
            </a:r>
            <a:r>
              <a:rPr lang="it-IT" dirty="0"/>
              <a:t>l'esigenza di eventuali </a:t>
            </a:r>
            <a:r>
              <a:rPr lang="it-IT" dirty="0" smtClean="0"/>
              <a:t>interventi di </a:t>
            </a:r>
            <a:r>
              <a:rPr lang="it-IT" dirty="0"/>
              <a:t>carattere normativo che si rendessero necessari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/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/>
            </a:r>
            <a:br>
              <a:rPr lang="it-IT" sz="3200" b="1" dirty="0" smtClean="0">
                <a:solidFill>
                  <a:srgbClr val="002060"/>
                </a:solidFill>
              </a:rPr>
            </a:b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45881"/>
            <a:ext cx="842493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81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MODALITÀ </a:t>
            </a:r>
            <a:r>
              <a:rPr kumimoji="0" lang="it-IT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COMPILAZIONE DEL DOCUMENTO (Linee Guida)</a:t>
            </a:r>
            <a:endParaRPr kumimoji="0" lang="it-IT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SCUOLA PRIMARIA: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il documento di certificazione delle competenze, a firma del dirigente scolastico, è redatto dagli insegnanti a conclusione dello scrutinio finale della classe quinta. 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SECONDARIA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PRIMO GRADO</a:t>
            </a:r>
            <a:r>
              <a:rPr lang="it-IT" sz="2000" dirty="0" smtClean="0"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viene stilato in sede di scrutinio finale solo per gli studenti ammessi all’esame di Stato e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consegnato alle famiglie degli alunni che abbiano sostenuto l’esame stesso con esito positivo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000" b="1" dirty="0" smtClean="0">
                <a:solidFill>
                  <a:srgbClr val="3366FF"/>
                </a:solidFill>
                <a:latin typeface="+mn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LUNNI CON DISABILITÀ CERTIFICATA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 il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modello nazionale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viene compilato per 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soli ambiti di competenza coerenti con gli obiettivi previsti dal piano educativo individualizzato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(PEI). 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000" b="1" dirty="0" smtClean="0">
                <a:solidFill>
                  <a:srgbClr val="3366FF"/>
                </a:solidFill>
                <a:latin typeface="+mn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LUNNI CON DISTURBI SPECIFICI DELL’APPRENDIMENTO (DSA):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se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dispensati dalle prove scritte in lingua straniera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si fa riferimento alla sola dimensione orale di tali discipline. </a:t>
            </a:r>
            <a:r>
              <a:rPr lang="it-IT" sz="2000" b="1" dirty="0" smtClean="0">
                <a:latin typeface="+mn-lt"/>
                <a:ea typeface="Times New Roman" pitchFamily="18" charset="0"/>
                <a:cs typeface="Arial" pitchFamily="34" charset="0"/>
              </a:rPr>
              <a:t>Se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esonerati dall’insegnamento della lingua straniera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ai sensi del decreto ministeriale 12 luglio 2011, non viene compilata la relativa sezione.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SPERIMENTAZIONE E DOCUMENTO NAZIONALE</a:t>
            </a:r>
            <a:br>
              <a:rPr lang="it-IT" sz="2800" b="1" dirty="0" smtClean="0">
                <a:solidFill>
                  <a:srgbClr val="002060"/>
                </a:solidFill>
              </a:rPr>
            </a:br>
            <a:r>
              <a:rPr lang="it-IT" sz="2800" b="1" dirty="0" smtClean="0">
                <a:solidFill>
                  <a:srgbClr val="002060"/>
                </a:solidFill>
              </a:rPr>
              <a:t>I DOCUMENTI DELLE SCUOLE CHE </a:t>
            </a:r>
            <a:r>
              <a:rPr lang="it-IT" sz="2800" b="1" u="sng" dirty="0" smtClean="0">
                <a:solidFill>
                  <a:srgbClr val="3366FF"/>
                </a:solidFill>
              </a:rPr>
              <a:t>SPERIMENTANO UFFICIALMENTE</a:t>
            </a:r>
            <a:r>
              <a:rPr lang="it-IT" sz="2800" b="1" dirty="0" smtClean="0">
                <a:solidFill>
                  <a:srgbClr val="002060"/>
                </a:solidFill>
              </a:rPr>
              <a:t>  AI SENSI C.M. 3/2015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67544" y="1988840"/>
            <a:ext cx="2448272" cy="93610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CLASSE V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SCUOLA PRIMARIA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39552" y="4149080"/>
            <a:ext cx="2448272" cy="1008112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CLASSE III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SCUOLA SECONDARIA </a:t>
            </a:r>
            <a:r>
              <a:rPr lang="it-IT" b="1" dirty="0" err="1" smtClean="0">
                <a:solidFill>
                  <a:schemeClr val="tx1"/>
                </a:solidFill>
              </a:rPr>
              <a:t>DI</a:t>
            </a:r>
            <a:r>
              <a:rPr lang="it-IT" b="1" dirty="0" smtClean="0">
                <a:solidFill>
                  <a:schemeClr val="tx1"/>
                </a:solidFill>
              </a:rPr>
              <a:t>  </a:t>
            </a:r>
            <a:r>
              <a:rPr lang="it-IT" b="1" dirty="0" err="1" smtClean="0">
                <a:solidFill>
                  <a:schemeClr val="tx1"/>
                </a:solidFill>
              </a:rPr>
              <a:t>I°</a:t>
            </a:r>
            <a:r>
              <a:rPr lang="it-IT" b="1" dirty="0" smtClean="0">
                <a:solidFill>
                  <a:schemeClr val="tx1"/>
                </a:solidFill>
              </a:rPr>
              <a:t> GRADO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203848" y="3717032"/>
            <a:ext cx="3240360" cy="86409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Scheda di valutazione di profitto con ammissione/non ammissione esame di Stato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580112" y="4653136"/>
            <a:ext cx="3240360" cy="144016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Certificazione delle competenze ai sensi C.M. 3/2015, </a:t>
            </a:r>
            <a:r>
              <a:rPr lang="it-IT" b="1" dirty="0" smtClean="0">
                <a:solidFill>
                  <a:schemeClr val="tx1"/>
                </a:solidFill>
              </a:rPr>
              <a:t>SENZA VOTO IN DECIMI, </a:t>
            </a:r>
            <a:r>
              <a:rPr lang="it-IT" dirty="0" smtClean="0">
                <a:solidFill>
                  <a:schemeClr val="tx1"/>
                </a:solidFill>
              </a:rPr>
              <a:t>da consegnare </a:t>
            </a:r>
            <a:r>
              <a:rPr lang="it-IT" b="1" dirty="0" smtClean="0">
                <a:solidFill>
                  <a:schemeClr val="tx1"/>
                </a:solidFill>
              </a:rPr>
              <a:t>dopo il superamento </a:t>
            </a:r>
            <a:r>
              <a:rPr lang="it-IT" dirty="0" smtClean="0">
                <a:solidFill>
                  <a:schemeClr val="tx1"/>
                </a:solidFill>
              </a:rPr>
              <a:t>dell’esame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275856" y="1700808"/>
            <a:ext cx="3312368" cy="86409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Scheda di valutazione di profitto con attestazione di ammissione al successivo grado di istruzione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5652120" y="2780928"/>
            <a:ext cx="3240360" cy="792088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Certificazione delle competenze ai sensi C.M. 3/2015 </a:t>
            </a:r>
            <a:endParaRPr lang="it-IT" b="1" dirty="0"/>
          </a:p>
        </p:txBody>
      </p:sp>
      <p:sp>
        <p:nvSpPr>
          <p:cNvPr id="13" name="Freccia a destra 12"/>
          <p:cNvSpPr/>
          <p:nvPr/>
        </p:nvSpPr>
        <p:spPr>
          <a:xfrm rot="753613">
            <a:off x="2850085" y="2820301"/>
            <a:ext cx="2836175" cy="454789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028724">
            <a:off x="2993388" y="5173084"/>
            <a:ext cx="2615572" cy="432048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20702613">
            <a:off x="2868760" y="1896340"/>
            <a:ext cx="432048" cy="250081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19399781">
            <a:off x="2868761" y="3912564"/>
            <a:ext cx="432048" cy="250081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2699792" y="5517232"/>
            <a:ext cx="1512168" cy="576064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DIPLOMA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 rot="2490484">
            <a:off x="2728480" y="5196920"/>
            <a:ext cx="432048" cy="250301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itolo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SPERIMENTAZIONE E DOCUMENTO NAZIONALE</a:t>
            </a:r>
            <a:br>
              <a:rPr lang="it-IT" sz="2800" b="1" dirty="0" smtClean="0">
                <a:solidFill>
                  <a:srgbClr val="002060"/>
                </a:solidFill>
              </a:rPr>
            </a:br>
            <a:r>
              <a:rPr lang="it-IT" sz="2800" b="1" dirty="0" smtClean="0">
                <a:solidFill>
                  <a:srgbClr val="002060"/>
                </a:solidFill>
              </a:rPr>
              <a:t>I DOCUMENTI DELLE SCUOLE CHE </a:t>
            </a:r>
            <a:r>
              <a:rPr lang="it-IT" sz="2800" b="1" u="sng" dirty="0" smtClean="0">
                <a:solidFill>
                  <a:srgbClr val="3366FF"/>
                </a:solidFill>
              </a:rPr>
              <a:t>NON SPERIMENTANO UFFICIALMENTE </a:t>
            </a:r>
            <a:r>
              <a:rPr lang="it-IT" sz="2800" b="1" dirty="0" smtClean="0">
                <a:solidFill>
                  <a:srgbClr val="3366FF"/>
                </a:solidFill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</a:rPr>
              <a:t>AI SENSI C.M. 3/2015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176464"/>
          </a:xfrm>
        </p:spPr>
        <p:txBody>
          <a:bodyPr/>
          <a:lstStyle/>
          <a:p>
            <a:pPr marL="360363" indent="-360363" algn="just"/>
            <a:r>
              <a:rPr lang="it-IT" sz="2400" dirty="0" smtClean="0"/>
              <a:t>Le scuole che non presentano candidatura ufficiale alla sperimentazione, </a:t>
            </a:r>
            <a:r>
              <a:rPr lang="it-IT" sz="2400" b="1" dirty="0" smtClean="0">
                <a:solidFill>
                  <a:srgbClr val="3366FF"/>
                </a:solidFill>
              </a:rPr>
              <a:t>utilizzeranno il modello già deliberato a suo tempo dalla scuola</a:t>
            </a:r>
            <a:r>
              <a:rPr lang="it-IT" sz="2400" b="1" dirty="0" smtClean="0"/>
              <a:t>.</a:t>
            </a:r>
          </a:p>
          <a:p>
            <a:pPr marL="360363" indent="-360363" algn="just"/>
            <a:r>
              <a:rPr lang="it-IT" sz="2400" dirty="0" smtClean="0"/>
              <a:t>Per la </a:t>
            </a:r>
            <a:r>
              <a:rPr lang="it-IT" sz="2400" b="1" dirty="0" smtClean="0">
                <a:solidFill>
                  <a:srgbClr val="3366FF"/>
                </a:solidFill>
              </a:rPr>
              <a:t>scuola secondaria di primo grado</a:t>
            </a:r>
            <a:r>
              <a:rPr lang="it-IT" sz="2400" dirty="0" smtClean="0"/>
              <a:t>, la certificazione secondo il modello della scuola, </a:t>
            </a:r>
            <a:r>
              <a:rPr lang="it-IT" sz="2400" b="1" dirty="0" smtClean="0">
                <a:solidFill>
                  <a:srgbClr val="3366FF"/>
                </a:solidFill>
              </a:rPr>
              <a:t>conserverà anche il voto in decimi, ai sensi DPR 122/09.</a:t>
            </a:r>
          </a:p>
          <a:p>
            <a:pPr marL="360363" indent="-360363" algn="just"/>
            <a:r>
              <a:rPr lang="it-IT" sz="2400" dirty="0" smtClean="0"/>
              <a:t>Le scuole e le classi che non sperimentano (comprese le classi non terminali dei due gradi di istruzione), possono comunque utilizzare le schede nazionali a scopo di studio, riflessione, revisione della progettazione e pianificazione  della didattica e delle modalità di valutazione.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306387" y="332656"/>
            <a:ext cx="8229600" cy="1143000"/>
          </a:xfrm>
        </p:spPr>
        <p:txBody>
          <a:bodyPr/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CIRCOLARE N. 3 DEL 12.02.2015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932" y="1340768"/>
            <a:ext cx="8136135" cy="4829845"/>
          </a:xfrm>
        </p:spPr>
        <p:txBody>
          <a:bodyPr rtlCol="0"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Il rilascio </a:t>
            </a:r>
            <a:r>
              <a:rPr lang="it-IT" dirty="0" smtClean="0"/>
              <a:t>della certificazione </a:t>
            </a:r>
            <a:r>
              <a:rPr lang="it-IT" dirty="0"/>
              <a:t>è di competenza dell'istituzione scolastica frequentata dall'allievo, </a:t>
            </a:r>
            <a:r>
              <a:rPr lang="it-IT" dirty="0" smtClean="0"/>
              <a:t>che vi </a:t>
            </a:r>
            <a:r>
              <a:rPr lang="it-IT" dirty="0"/>
              <a:t>provvede sulla base di un </a:t>
            </a:r>
            <a:r>
              <a:rPr lang="it-IT" b="1" dirty="0">
                <a:solidFill>
                  <a:srgbClr val="3366FF"/>
                </a:solidFill>
              </a:rPr>
              <a:t>modello nazionale </a:t>
            </a:r>
            <a:r>
              <a:rPr lang="it-IT" dirty="0"/>
              <a:t>(Legge 53/2003). </a:t>
            </a:r>
            <a:endParaRPr lang="it-IT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Le Indicazioni </a:t>
            </a:r>
            <a:r>
              <a:rPr lang="it-IT" dirty="0"/>
              <a:t>Nazionali per il curricolo (DM 254/2012</a:t>
            </a:r>
            <a:r>
              <a:rPr lang="it-IT" dirty="0" smtClean="0"/>
              <a:t>), prevedono che  </a:t>
            </a:r>
            <a:r>
              <a:rPr lang="it-IT" dirty="0"/>
              <a:t>la certificazione delle competenze </a:t>
            </a:r>
            <a:r>
              <a:rPr lang="it-IT" b="1" dirty="0"/>
              <a:t>"attesta e descrive </a:t>
            </a:r>
            <a:r>
              <a:rPr lang="it-IT" b="1" dirty="0" smtClean="0"/>
              <a:t>le competenze </a:t>
            </a:r>
            <a:r>
              <a:rPr lang="it-IT" b="1" dirty="0"/>
              <a:t>progressivamente acquisite dagli allievi</a:t>
            </a:r>
            <a:r>
              <a:rPr lang="it-IT" dirty="0" smtClean="0"/>
              <a:t>".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 Si sottolinea, la valenza educativa</a:t>
            </a:r>
            <a:r>
              <a:rPr lang="it-IT" dirty="0"/>
              <a:t>, di documentazione del percorso compiuto </a:t>
            </a:r>
            <a:r>
              <a:rPr lang="it-IT" dirty="0" smtClean="0"/>
              <a:t>da commisurare </a:t>
            </a:r>
            <a:r>
              <a:rPr lang="it-IT" dirty="0"/>
              <a:t>al </a:t>
            </a:r>
            <a:r>
              <a:rPr lang="it-IT" b="1" dirty="0">
                <a:solidFill>
                  <a:srgbClr val="3366FF"/>
                </a:solidFill>
              </a:rPr>
              <a:t>"profilo delle competenze" </a:t>
            </a:r>
            <a:r>
              <a:rPr lang="it-IT" dirty="0"/>
              <a:t>in uscita dal primo ciclo, che </a:t>
            </a:r>
            <a:r>
              <a:rPr lang="it-IT" dirty="0" smtClean="0"/>
              <a:t>rappresenta «l'obiettivo </a:t>
            </a:r>
            <a:r>
              <a:rPr lang="it-IT" dirty="0"/>
              <a:t>generale del sistema educativo e formativo </a:t>
            </a:r>
            <a:r>
              <a:rPr lang="it-IT" dirty="0" smtClean="0"/>
              <a:t>italiano».</a:t>
            </a:r>
          </a:p>
        </p:txBody>
      </p:sp>
      <p:pic>
        <p:nvPicPr>
          <p:cNvPr id="18435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839E3-7C73-40A3-8429-3A2C80CE7A90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LE COMPETENZE E LE INDICAZIONI 2012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165007-BF9D-41A1-A5A0-C0BD6F85E681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175125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000000"/>
                </a:solidFill>
              </a:rPr>
              <a:t>La Commissione Europea ha adottato i termini </a:t>
            </a:r>
            <a:r>
              <a:rPr lang="it-IT" b="1" i="1" dirty="0" smtClean="0">
                <a:solidFill>
                  <a:srgbClr val="000000"/>
                </a:solidFill>
              </a:rPr>
              <a:t>competenze </a:t>
            </a:r>
            <a:r>
              <a:rPr lang="it-IT" dirty="0" smtClean="0">
                <a:solidFill>
                  <a:srgbClr val="000000"/>
                </a:solidFill>
              </a:rPr>
              <a:t>e</a:t>
            </a:r>
            <a:r>
              <a:rPr lang="it-IT" b="1" i="1" dirty="0" smtClean="0">
                <a:solidFill>
                  <a:srgbClr val="000000"/>
                </a:solidFill>
              </a:rPr>
              <a:t> competenze chiave </a:t>
            </a:r>
            <a:r>
              <a:rPr lang="it-IT" dirty="0" smtClean="0">
                <a:solidFill>
                  <a:srgbClr val="000000"/>
                </a:solidFill>
              </a:rPr>
              <a:t>preferendolo a competenze di base, in quanto quest’ultimo è generalmente riferito alle capacità di base nella lettura, scrittura e calcolo. Il termine “</a:t>
            </a:r>
            <a:r>
              <a:rPr lang="it-IT" b="1" i="1" dirty="0" smtClean="0">
                <a:solidFill>
                  <a:srgbClr val="000000"/>
                </a:solidFill>
              </a:rPr>
              <a:t>competenza</a:t>
            </a:r>
            <a:r>
              <a:rPr lang="it-IT" dirty="0" smtClean="0">
                <a:solidFill>
                  <a:srgbClr val="000000"/>
                </a:solidFill>
              </a:rPr>
              <a:t>”,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nel contesto europeo, è stato invece riferito a una “</a:t>
            </a:r>
            <a:r>
              <a:rPr lang="it-IT" b="1" i="1" dirty="0" smtClean="0">
                <a:solidFill>
                  <a:srgbClr val="000000"/>
                </a:solidFill>
              </a:rPr>
              <a:t>combinazione di conoscenze, abilità e atteggiamenti appropriati al contesto</a:t>
            </a:r>
            <a:r>
              <a:rPr lang="it-IT" dirty="0" smtClean="0">
                <a:solidFill>
                  <a:srgbClr val="000000"/>
                </a:solidFill>
              </a:rPr>
              <a:t>”. Allo stesso tempo, le “</a:t>
            </a:r>
            <a:r>
              <a:rPr lang="it-IT" i="1" dirty="0" smtClean="0">
                <a:solidFill>
                  <a:srgbClr val="000000"/>
                </a:solidFill>
              </a:rPr>
              <a:t>competenze chiave sono quelle di cui tutti hanno bisogno per la realizzazione e lo sviluppo personali, la cittadinanza attiva, l’inclusione sociale e l’occupazione</a:t>
            </a:r>
            <a:r>
              <a:rPr lang="it-IT" dirty="0" smtClean="0">
                <a:solidFill>
                  <a:srgbClr val="000000"/>
                </a:solidFill>
              </a:rPr>
              <a:t>”.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200" b="1" i="1" dirty="0" smtClean="0"/>
              <a:t>Raccomandazione del Parlamento Europeo  e del Consiglio 18.12.2006</a:t>
            </a:r>
            <a:endParaRPr lang="it-IT" sz="2200" i="1" dirty="0" smtClean="0">
              <a:solidFill>
                <a:srgbClr val="0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993775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002060"/>
                </a:solidFill>
              </a:rPr>
              <a:t>COMPETENZA: UNA DEFINIZIONE CONDIVISA</a:t>
            </a:r>
            <a:br>
              <a:rPr lang="it-IT" sz="2800" b="1" dirty="0" smtClean="0">
                <a:solidFill>
                  <a:srgbClr val="002060"/>
                </a:solidFill>
              </a:rPr>
            </a:br>
            <a:endParaRPr lang="it-IT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93A93B-77BB-4D58-948C-F6A82EBDCFA3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457200" y="1601787"/>
            <a:ext cx="8229600" cy="4203477"/>
          </a:xfrm>
          <a:ln>
            <a:round/>
          </a:ln>
        </p:spPr>
        <p:txBody>
          <a:bodyPr rtlCol="0">
            <a:normAutofit/>
          </a:bodyPr>
          <a:lstStyle/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Comunicazione nella madrelingua;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Comunicazione nelle lingue straniere;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Competenza matematica e competenze di base in scienza e tecnologia;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Competenza digitale;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Imparare ad imparare;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Competenze sociali e civiche; </a:t>
            </a: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Spirito di iniziativa e </a:t>
            </a:r>
            <a:r>
              <a:rPr lang="it-IT" sz="2400" b="1" dirty="0" smtClean="0">
                <a:solidFill>
                  <a:srgbClr val="000000"/>
                </a:solidFill>
                <a:cs typeface="Calibri" pitchFamily="34" charset="0"/>
              </a:rPr>
              <a:t>intraprendenza; </a:t>
            </a:r>
            <a:endParaRPr lang="it-IT" sz="2400" b="1" dirty="0">
              <a:solidFill>
                <a:srgbClr val="000000"/>
              </a:solidFill>
              <a:cs typeface="Calibri" pitchFamily="34" charset="0"/>
            </a:endParaRPr>
          </a:p>
          <a:p>
            <a:pPr marL="608013" indent="-6080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105000"/>
              <a:buFont typeface="Times New Roman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cs typeface="Calibri" pitchFamily="34" charset="0"/>
              </a:rPr>
              <a:t>Consapevolezza ed espressione culturale.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434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rgbClr val="002060"/>
                </a:solidFill>
              </a:rPr>
              <a:t>LE OTTO COMPETENZE CHIAVE PER LA CITTADINANZA E L’APPRENDIMENTO PERMANENTE</a:t>
            </a:r>
            <a:r>
              <a:rPr lang="it-IT" sz="2600" b="1" dirty="0" smtClean="0">
                <a:solidFill>
                  <a:srgbClr val="002060"/>
                </a:solidFill>
              </a:rPr>
              <a:t/>
            </a:r>
            <a:br>
              <a:rPr lang="it-IT" sz="2600" b="1" dirty="0" smtClean="0">
                <a:solidFill>
                  <a:srgbClr val="002060"/>
                </a:solidFill>
              </a:rPr>
            </a:b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Raccomandazione del Parlamento Europeo  e del Consiglio 18.12.2006 </a:t>
            </a:r>
            <a:r>
              <a:rPr lang="it-IT" sz="2600" b="1" dirty="0" smtClean="0">
                <a:solidFill>
                  <a:srgbClr val="002060"/>
                </a:solidFill>
              </a:rPr>
              <a:t/>
            </a:r>
            <a:br>
              <a:rPr lang="it-IT" sz="2600" b="1" dirty="0" smtClean="0">
                <a:solidFill>
                  <a:srgbClr val="002060"/>
                </a:solidFill>
              </a:rPr>
            </a:br>
            <a:endParaRPr lang="it-IT" sz="2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3" y="6170612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2E097-AB89-4505-BB51-79A89C99CD15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399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/>
            </a:r>
            <a:br>
              <a:rPr lang="it-IT"/>
            </a:b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4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002060"/>
                </a:solidFill>
              </a:rPr>
              <a:t>COMPETENZA: UNA DEFINIZIONE CONDIVISA</a:t>
            </a:r>
            <a:br>
              <a:rPr lang="it-IT" sz="2800" b="1" dirty="0" smtClean="0">
                <a:solidFill>
                  <a:srgbClr val="002060"/>
                </a:solidFill>
              </a:rPr>
            </a:br>
            <a:r>
              <a:rPr lang="it-IT" sz="2000" b="1" dirty="0" smtClean="0">
                <a:solidFill>
                  <a:srgbClr val="002060"/>
                </a:solidFill>
              </a:rPr>
              <a:t>Raccomandazione del Parlamento Europeo  e del Consiglio 23.04.2008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68313" y="1341439"/>
            <a:ext cx="8229600" cy="4247802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33CC"/>
              </a:buClr>
              <a:buSzPct val="95000"/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i="1" dirty="0" smtClean="0">
                <a:solidFill>
                  <a:srgbClr val="000000"/>
                </a:solidFill>
              </a:rPr>
              <a:t> </a:t>
            </a:r>
            <a:r>
              <a:rPr lang="it-IT" b="1" i="1" dirty="0" smtClean="0">
                <a:solidFill>
                  <a:srgbClr val="000000"/>
                </a:solidFill>
              </a:rPr>
              <a:t>“Conoscenze”:</a:t>
            </a:r>
            <a:r>
              <a:rPr lang="it-IT" i="1" dirty="0" smtClean="0">
                <a:solidFill>
                  <a:srgbClr val="000000"/>
                </a:solidFill>
              </a:rPr>
              <a:t> indicano il risultato dell’assimilazione di informazioni attraverso l’apprendimento. Le conoscenze sono l’insieme di fatti, principi, teorie e pratiche, relative a un settore di studio o di lavoro; le conoscenze sono descritte come teoriche e/o pratiche.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3333CC"/>
              </a:buClr>
              <a:buSzPct val="8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1600" i="1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33CC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i="1" dirty="0" smtClean="0">
                <a:solidFill>
                  <a:srgbClr val="000000"/>
                </a:solidFill>
              </a:rPr>
              <a:t>  </a:t>
            </a:r>
            <a:r>
              <a:rPr lang="it-IT" b="1" i="1" dirty="0" smtClean="0">
                <a:solidFill>
                  <a:srgbClr val="000000"/>
                </a:solidFill>
              </a:rPr>
              <a:t>“Abilità”</a:t>
            </a:r>
            <a:r>
              <a:rPr lang="it-IT" i="1" dirty="0" smtClean="0">
                <a:solidFill>
                  <a:srgbClr val="000000"/>
                </a:solidFill>
              </a:rPr>
              <a:t> indicano le capacità di applicare conoscenze e di usare know-how per portare a termine compiti e risolvere problemi; le abilità sono descritte come cognitive (uso del pensiero logico, intuitivo e creativo) e pratiche (che implicano l’abilità manuale e l’uso di metodi, materiali, strumenti).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1600" i="1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33CC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i="1" dirty="0" smtClean="0">
                <a:solidFill>
                  <a:srgbClr val="000000"/>
                </a:solidFill>
              </a:rPr>
              <a:t>  </a:t>
            </a:r>
            <a:r>
              <a:rPr lang="it-IT" b="1" i="1" dirty="0" smtClean="0">
                <a:solidFill>
                  <a:srgbClr val="000000"/>
                </a:solidFill>
              </a:rPr>
              <a:t>“Competenze”</a:t>
            </a:r>
            <a:r>
              <a:rPr lang="it-IT" i="1" dirty="0" smtClean="0">
                <a:solidFill>
                  <a:srgbClr val="000000"/>
                </a:solidFill>
              </a:rPr>
              <a:t> indicano la comprovata capacità di usare conoscenze, abilità e capacità personali, sociali e/o metodologiche, in situazioni di lavoro o di studio e nello sviluppo professionale e/o personale</a:t>
            </a:r>
            <a:r>
              <a:rPr lang="it-IT" b="1" i="1" dirty="0" smtClean="0">
                <a:solidFill>
                  <a:srgbClr val="7030A0"/>
                </a:solidFill>
              </a:rPr>
              <a:t>; </a:t>
            </a:r>
            <a:r>
              <a:rPr lang="it-IT" b="1" i="1" dirty="0" smtClean="0">
                <a:solidFill>
                  <a:srgbClr val="3366FF"/>
                </a:solidFill>
              </a:rPr>
              <a:t>le competenze sono descritte in termini di responsabilità e autonomia.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846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olo 6"/>
          <p:cNvSpPr>
            <a:spLocks noGrp="1"/>
          </p:cNvSpPr>
          <p:nvPr>
            <p:ph type="title"/>
          </p:nvPr>
        </p:nvSpPr>
        <p:spPr>
          <a:xfrm>
            <a:off x="1116013" y="274638"/>
            <a:ext cx="6911975" cy="8509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COSTRUIRE COMPETENZE CHIAVE A SCUOLA</a:t>
            </a:r>
          </a:p>
        </p:txBody>
      </p:sp>
      <p:pic>
        <p:nvPicPr>
          <p:cNvPr id="11" name="Immagine 10" descr="sp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340768"/>
            <a:ext cx="2736304" cy="1656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umetto 1 11"/>
          <p:cNvSpPr/>
          <p:nvPr/>
        </p:nvSpPr>
        <p:spPr>
          <a:xfrm>
            <a:off x="6156176" y="1124744"/>
            <a:ext cx="2808287" cy="1800225"/>
          </a:xfrm>
          <a:prstGeom prst="wedgeRectCallout">
            <a:avLst>
              <a:gd name="adj1" fmla="val -72940"/>
              <a:gd name="adj2" fmla="val 15165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1"/>
                </a:solidFill>
              </a:rPr>
              <a:t>COMPETENZE CHIAVE: </a:t>
            </a:r>
            <a:r>
              <a:rPr lang="it-IT" sz="1600" dirty="0">
                <a:solidFill>
                  <a:schemeClr val="tx1"/>
                </a:solidFill>
              </a:rPr>
              <a:t>Raccomandazione del 18.12.2006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SONO METACOMPETENZE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RAPPRESENTANO LA FINALITA’ DELL’ISTRUZIONE</a:t>
            </a:r>
          </a:p>
        </p:txBody>
      </p:sp>
      <p:sp>
        <p:nvSpPr>
          <p:cNvPr id="15" name="Freccia circolare in su 14"/>
          <p:cNvSpPr/>
          <p:nvPr/>
        </p:nvSpPr>
        <p:spPr>
          <a:xfrm rot="15730778">
            <a:off x="4544605" y="3271917"/>
            <a:ext cx="1216152" cy="1005235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ircolare in giù 15"/>
          <p:cNvSpPr/>
          <p:nvPr/>
        </p:nvSpPr>
        <p:spPr>
          <a:xfrm rot="16747438">
            <a:off x="2574188" y="3293836"/>
            <a:ext cx="1216152" cy="972772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9"/>
          <p:cNvSpPr txBox="1">
            <a:spLocks noChangeArrowheads="1"/>
          </p:cNvSpPr>
          <p:nvPr/>
        </p:nvSpPr>
        <p:spPr bwMode="auto">
          <a:xfrm>
            <a:off x="3347864" y="3501008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/>
              <a:t>Competenze culturali di base</a:t>
            </a:r>
          </a:p>
        </p:txBody>
      </p:sp>
      <p:sp>
        <p:nvSpPr>
          <p:cNvPr id="18" name="Fumetto 1 17"/>
          <p:cNvSpPr/>
          <p:nvPr/>
        </p:nvSpPr>
        <p:spPr>
          <a:xfrm>
            <a:off x="6588224" y="3140968"/>
            <a:ext cx="2232025" cy="1871663"/>
          </a:xfrm>
          <a:prstGeom prst="wedgeRectCallout">
            <a:avLst>
              <a:gd name="adj1" fmla="val -98404"/>
              <a:gd name="adj2" fmla="val 1060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Vi si possono inscrivere tutte le </a:t>
            </a:r>
            <a:r>
              <a:rPr lang="it-IT" b="1" dirty="0">
                <a:solidFill>
                  <a:schemeClr val="tx1"/>
                </a:solidFill>
              </a:rPr>
              <a:t>competenze di base</a:t>
            </a:r>
            <a:r>
              <a:rPr lang="it-IT" dirty="0">
                <a:solidFill>
                  <a:schemeClr val="tx1"/>
                </a:solidFill>
              </a:rPr>
              <a:t>.  Alla loro formazione concorrono tutte le </a:t>
            </a:r>
            <a:r>
              <a:rPr lang="it-IT" b="1" dirty="0">
                <a:solidFill>
                  <a:schemeClr val="tx1"/>
                </a:solidFill>
              </a:rPr>
              <a:t>discipline</a:t>
            </a:r>
            <a:r>
              <a:rPr lang="it-IT" dirty="0">
                <a:solidFill>
                  <a:schemeClr val="tx1"/>
                </a:solidFill>
              </a:rPr>
              <a:t>.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2771800" y="4797152"/>
            <a:ext cx="215900" cy="2889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3779912" y="5085184"/>
            <a:ext cx="288925" cy="28733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203848" y="5013176"/>
            <a:ext cx="287337" cy="287337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355976" y="5085184"/>
            <a:ext cx="360363" cy="215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4932040" y="5013176"/>
            <a:ext cx="288925" cy="2159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2483768" y="4437112"/>
            <a:ext cx="217488" cy="288925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5364088" y="4797152"/>
            <a:ext cx="215900" cy="287337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059832" y="5445224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     discipline</a:t>
            </a:r>
          </a:p>
        </p:txBody>
      </p:sp>
      <p:sp>
        <p:nvSpPr>
          <p:cNvPr id="27" name="Freccia a destra 26"/>
          <p:cNvSpPr/>
          <p:nvPr/>
        </p:nvSpPr>
        <p:spPr>
          <a:xfrm rot="19263799">
            <a:off x="2746765" y="4306606"/>
            <a:ext cx="338962" cy="189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Freccia a destra 27"/>
          <p:cNvSpPr/>
          <p:nvPr/>
        </p:nvSpPr>
        <p:spPr>
          <a:xfrm rot="19263799">
            <a:off x="3007465" y="4569261"/>
            <a:ext cx="349720" cy="20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Freccia a destra 28"/>
          <p:cNvSpPr/>
          <p:nvPr/>
        </p:nvSpPr>
        <p:spPr>
          <a:xfrm rot="16939999">
            <a:off x="3326094" y="4720067"/>
            <a:ext cx="287338" cy="18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Freccia a destra 29"/>
          <p:cNvSpPr/>
          <p:nvPr/>
        </p:nvSpPr>
        <p:spPr>
          <a:xfrm rot="16200000">
            <a:off x="3872831" y="4776241"/>
            <a:ext cx="288925" cy="18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Freccia a destra 30"/>
          <p:cNvSpPr/>
          <p:nvPr/>
        </p:nvSpPr>
        <p:spPr>
          <a:xfrm rot="15989154">
            <a:off x="4314302" y="4708892"/>
            <a:ext cx="287338" cy="18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Freccia a destra 31"/>
          <p:cNvSpPr/>
          <p:nvPr/>
        </p:nvSpPr>
        <p:spPr>
          <a:xfrm rot="14485263">
            <a:off x="4721747" y="4659823"/>
            <a:ext cx="288925" cy="184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reccia a destra 32"/>
          <p:cNvSpPr/>
          <p:nvPr/>
        </p:nvSpPr>
        <p:spPr>
          <a:xfrm rot="14011818">
            <a:off x="5092865" y="4514777"/>
            <a:ext cx="287337" cy="18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CasellaDiTesto 25"/>
          <p:cNvSpPr txBox="1">
            <a:spLocks noChangeArrowheads="1"/>
          </p:cNvSpPr>
          <p:nvPr/>
        </p:nvSpPr>
        <p:spPr bwMode="auto">
          <a:xfrm>
            <a:off x="3203848" y="5373216"/>
            <a:ext cx="232693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/>
              <a:t>     </a:t>
            </a:r>
          </a:p>
        </p:txBody>
      </p:sp>
      <p:pic>
        <p:nvPicPr>
          <p:cNvPr id="35" name="Picture 4" descr="C:\Users\Franca\AppData\Local\Microsoft\Windows\Temporary Internet Files\Content.IE5\DTD9TAF9\MC9004398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1828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umetto 1 35"/>
          <p:cNvSpPr/>
          <p:nvPr/>
        </p:nvSpPr>
        <p:spPr>
          <a:xfrm>
            <a:off x="251520" y="4365104"/>
            <a:ext cx="1872208" cy="1440160"/>
          </a:xfrm>
          <a:prstGeom prst="wedgeRectCallout">
            <a:avLst>
              <a:gd name="adj1" fmla="val -20154"/>
              <a:gd name="adj2" fmla="val -10737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</a:rPr>
              <a:t>Rappresentano un fattore unificante del </a:t>
            </a:r>
            <a:r>
              <a:rPr lang="it-IT" sz="1600" b="1" dirty="0">
                <a:solidFill>
                  <a:schemeClr val="tx1"/>
                </a:solidFill>
              </a:rPr>
              <a:t>curricolo</a:t>
            </a:r>
            <a:r>
              <a:rPr lang="it-IT" sz="1600" dirty="0">
                <a:solidFill>
                  <a:schemeClr val="tx1"/>
                </a:solidFill>
              </a:rPr>
              <a:t>, poiché </a:t>
            </a:r>
            <a:r>
              <a:rPr lang="it-IT" sz="1600" b="1" dirty="0">
                <a:solidFill>
                  <a:schemeClr val="tx1"/>
                </a:solidFill>
              </a:rPr>
              <a:t>tutti sono chiamati a perseguirle.</a:t>
            </a:r>
          </a:p>
        </p:txBody>
      </p:sp>
      <p:pic>
        <p:nvPicPr>
          <p:cNvPr id="38" name="Immagine 3" descr="barramia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0" y="6170611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C:\Users\Franca\Desktop\sinistram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21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86687" cy="850900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rgbClr val="002060"/>
                </a:solidFill>
              </a:rPr>
              <a:t>COMPETENZE CHIAVE E COMPETENZE CULTURALI  </a:t>
            </a:r>
            <a:r>
              <a:rPr lang="it-IT" sz="2400" b="1" dirty="0" err="1" smtClean="0">
                <a:solidFill>
                  <a:srgbClr val="002060"/>
                </a:solidFill>
              </a:rPr>
              <a:t>DI</a:t>
            </a:r>
            <a:r>
              <a:rPr lang="it-IT" sz="2400" b="1" dirty="0" smtClean="0">
                <a:solidFill>
                  <a:srgbClr val="002060"/>
                </a:solidFill>
              </a:rPr>
              <a:t> BASE/2 </a:t>
            </a:r>
          </a:p>
        </p:txBody>
      </p:sp>
      <p:sp>
        <p:nvSpPr>
          <p:cNvPr id="6" name="Fumetto 1 5"/>
          <p:cNvSpPr/>
          <p:nvPr/>
        </p:nvSpPr>
        <p:spPr>
          <a:xfrm>
            <a:off x="827584" y="764704"/>
            <a:ext cx="2016001" cy="1655639"/>
          </a:xfrm>
          <a:prstGeom prst="wedgeRectCallout">
            <a:avLst>
              <a:gd name="adj1" fmla="val 94333"/>
              <a:gd name="adj2" fmla="val 1373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</a:rPr>
              <a:t>Sono </a:t>
            </a:r>
            <a:r>
              <a:rPr lang="it-IT" sz="1600" b="1" dirty="0">
                <a:solidFill>
                  <a:schemeClr val="tx1"/>
                </a:solidFill>
              </a:rPr>
              <a:t>interrelate</a:t>
            </a:r>
            <a:r>
              <a:rPr lang="it-IT" sz="1600" dirty="0">
                <a:solidFill>
                  <a:schemeClr val="tx1"/>
                </a:solidFill>
              </a:rPr>
              <a:t>, rappresentano esse stesse i diversi aspetti della </a:t>
            </a:r>
            <a:r>
              <a:rPr lang="it-IT" sz="1600" b="1" dirty="0">
                <a:solidFill>
                  <a:schemeClr val="tx1"/>
                </a:solidFill>
              </a:rPr>
              <a:t>competenza, come dimensione della persona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3" name="Picture 7" descr="https://encrypted-tbn2.gstatic.com/images?q=tbn:ANd9GcQtB_aLzuzk_86Dz_87vrIC74bP7IusG1Bk3lhW0_GGaGq5BRun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05478">
            <a:off x="3889375" y="1187450"/>
            <a:ext cx="18494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https://encrypted-tbn2.gstatic.com/images?q=tbn:ANd9GcQtB_aLzuzk_86Dz_87vrIC74bP7IusG1Bk3lhW0_GGaGq5BRun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444">
            <a:off x="6186488" y="1022350"/>
            <a:ext cx="18891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 descr="http://us.123rf.com/400wm/400/400/snake3d/snake3d1109/snake3d110900051/10685196-lucchetto-lucchetto-chiuso-con-catena-color-oro-sicurezza-delle-password-tenere-concetto-puzzle-l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1069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arrotondato 19"/>
          <p:cNvSpPr/>
          <p:nvPr/>
        </p:nvSpPr>
        <p:spPr>
          <a:xfrm>
            <a:off x="539552" y="2780928"/>
            <a:ext cx="158432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COMUNICAZIONE MADRELINGUA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2195736" y="2780928"/>
            <a:ext cx="1584325" cy="64770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COMUNICAZIONE LINGUE STRANIERE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539552" y="3501008"/>
            <a:ext cx="1584325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MATEMATICA, SCIENZA, TECNOLOGIA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2195736" y="3501008"/>
            <a:ext cx="1584325" cy="64770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COMPETENZA DIGITALE</a:t>
            </a:r>
          </a:p>
        </p:txBody>
      </p:sp>
      <p:sp>
        <p:nvSpPr>
          <p:cNvPr id="25" name="Arco a tutto sesto 24"/>
          <p:cNvSpPr/>
          <p:nvPr/>
        </p:nvSpPr>
        <p:spPr>
          <a:xfrm rot="10800000" flipV="1">
            <a:off x="1403648" y="2564904"/>
            <a:ext cx="1296988" cy="358775"/>
          </a:xfrm>
          <a:prstGeom prst="blockArc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Arco a tutto sesto 25"/>
          <p:cNvSpPr/>
          <p:nvPr/>
        </p:nvSpPr>
        <p:spPr>
          <a:xfrm flipV="1">
            <a:off x="1547664" y="4077072"/>
            <a:ext cx="1296988" cy="360363"/>
          </a:xfrm>
          <a:prstGeom prst="blockArc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Arco a tutto sesto 26"/>
          <p:cNvSpPr/>
          <p:nvPr/>
        </p:nvSpPr>
        <p:spPr>
          <a:xfrm rot="16200000" flipV="1">
            <a:off x="3275534" y="3285306"/>
            <a:ext cx="1081087" cy="360363"/>
          </a:xfrm>
          <a:prstGeom prst="blockArc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Arco a tutto sesto 27"/>
          <p:cNvSpPr/>
          <p:nvPr/>
        </p:nvSpPr>
        <p:spPr>
          <a:xfrm rot="5400000" flipV="1">
            <a:off x="-109065" y="3357537"/>
            <a:ext cx="1152525" cy="287338"/>
          </a:xfrm>
          <a:prstGeom prst="blockArc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umetto 1 28"/>
          <p:cNvSpPr/>
          <p:nvPr/>
        </p:nvSpPr>
        <p:spPr>
          <a:xfrm>
            <a:off x="4572000" y="2852936"/>
            <a:ext cx="1800101" cy="1368152"/>
          </a:xfrm>
          <a:prstGeom prst="wedgeRectCallout">
            <a:avLst>
              <a:gd name="adj1" fmla="val -85800"/>
              <a:gd name="adj2" fmla="val 684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</a:rPr>
              <a:t>Nelle </a:t>
            </a:r>
            <a:r>
              <a:rPr lang="it-IT" sz="1600" b="1" dirty="0">
                <a:solidFill>
                  <a:schemeClr val="tx1"/>
                </a:solidFill>
              </a:rPr>
              <a:t>prime quattro </a:t>
            </a:r>
            <a:r>
              <a:rPr lang="it-IT" sz="1600" dirty="0">
                <a:solidFill>
                  <a:schemeClr val="tx1"/>
                </a:solidFill>
              </a:rPr>
              <a:t>possiamo rintracciare i riferimenti a </a:t>
            </a:r>
            <a:r>
              <a:rPr lang="it-IT" sz="1600" b="1" dirty="0">
                <a:solidFill>
                  <a:schemeClr val="tx1"/>
                </a:solidFill>
              </a:rPr>
              <a:t>saperi disciplinari ….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539552" y="4509120"/>
            <a:ext cx="1584325" cy="6477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IMPARARE A IMPARARE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2195736" y="4509120"/>
            <a:ext cx="1584325" cy="6477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COMPEENZE SOCIALI E CIVICHE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539552" y="5229200"/>
            <a:ext cx="1584325" cy="649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SPIRITO </a:t>
            </a:r>
            <a:r>
              <a:rPr lang="it-IT" sz="1400" dirty="0" err="1">
                <a:solidFill>
                  <a:schemeClr val="tx1"/>
                </a:solidFill>
              </a:rPr>
              <a:t>DI</a:t>
            </a:r>
            <a:r>
              <a:rPr lang="it-IT" sz="1400" dirty="0">
                <a:solidFill>
                  <a:schemeClr val="tx1"/>
                </a:solidFill>
              </a:rPr>
              <a:t> INIZIATIVA E INTRAPRENDENZA</a:t>
            </a:r>
          </a:p>
        </p:txBody>
      </p:sp>
      <p:sp>
        <p:nvSpPr>
          <p:cNvPr id="33" name="Rettangolo arrotondato 32"/>
          <p:cNvSpPr/>
          <p:nvPr/>
        </p:nvSpPr>
        <p:spPr>
          <a:xfrm>
            <a:off x="2195736" y="5229200"/>
            <a:ext cx="1584325" cy="649287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1"/>
                </a:solidFill>
              </a:rPr>
              <a:t>CONSAPEVOLEZZA ED ESPRESSIONE CULTURALE</a:t>
            </a:r>
          </a:p>
        </p:txBody>
      </p:sp>
      <p:sp>
        <p:nvSpPr>
          <p:cNvPr id="34" name="Arco a tutto sesto 33"/>
          <p:cNvSpPr/>
          <p:nvPr/>
        </p:nvSpPr>
        <p:spPr>
          <a:xfrm rot="16200000" flipV="1">
            <a:off x="3348336" y="4940696"/>
            <a:ext cx="1079500" cy="360363"/>
          </a:xfrm>
          <a:prstGeom prst="blockArc">
            <a:avLst/>
          </a:prstGeom>
          <a:solidFill>
            <a:srgbClr val="969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Arco a tutto sesto 34"/>
          <p:cNvSpPr/>
          <p:nvPr/>
        </p:nvSpPr>
        <p:spPr>
          <a:xfrm rot="5400000" flipV="1">
            <a:off x="-108271" y="5084935"/>
            <a:ext cx="1150937" cy="287338"/>
          </a:xfrm>
          <a:prstGeom prst="blockArc">
            <a:avLst/>
          </a:prstGeom>
          <a:solidFill>
            <a:srgbClr val="969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6" name="Arco a tutto sesto 35"/>
          <p:cNvSpPr/>
          <p:nvPr/>
        </p:nvSpPr>
        <p:spPr>
          <a:xfrm flipV="1">
            <a:off x="1403648" y="5805264"/>
            <a:ext cx="1295400" cy="360362"/>
          </a:xfrm>
          <a:prstGeom prst="blockArc">
            <a:avLst/>
          </a:prstGeom>
          <a:solidFill>
            <a:srgbClr val="969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Arco a tutto sesto 36"/>
          <p:cNvSpPr/>
          <p:nvPr/>
        </p:nvSpPr>
        <p:spPr>
          <a:xfrm rot="10800000" flipV="1">
            <a:off x="1547664" y="4293096"/>
            <a:ext cx="1296988" cy="360363"/>
          </a:xfrm>
          <a:prstGeom prst="blockArc">
            <a:avLst/>
          </a:prstGeom>
          <a:solidFill>
            <a:srgbClr val="969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Fumetto 1 37"/>
          <p:cNvSpPr/>
          <p:nvPr/>
        </p:nvSpPr>
        <p:spPr>
          <a:xfrm>
            <a:off x="4644009" y="4437112"/>
            <a:ext cx="1800200" cy="1440309"/>
          </a:xfrm>
          <a:prstGeom prst="wedgeRectCallout">
            <a:avLst>
              <a:gd name="adj1" fmla="val -85800"/>
              <a:gd name="adj2" fmla="val 684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t-IT" sz="1600" dirty="0" err="1">
                <a:solidFill>
                  <a:schemeClr val="tx1"/>
                </a:solidFill>
              </a:rPr>
              <a:t>…Le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b="1" dirty="0">
                <a:solidFill>
                  <a:schemeClr val="tx1"/>
                </a:solidFill>
              </a:rPr>
              <a:t>ultime quattro </a:t>
            </a:r>
            <a:r>
              <a:rPr lang="it-IT" sz="1600" dirty="0">
                <a:solidFill>
                  <a:schemeClr val="tx1"/>
                </a:solidFill>
              </a:rPr>
              <a:t>sono competenze </a:t>
            </a:r>
            <a:r>
              <a:rPr lang="it-IT" sz="1600" b="1" dirty="0">
                <a:solidFill>
                  <a:schemeClr val="tx1"/>
                </a:solidFill>
              </a:rPr>
              <a:t>sociali e civiche, metodologiche e </a:t>
            </a:r>
            <a:r>
              <a:rPr lang="it-IT" sz="1600" b="1" dirty="0" err="1">
                <a:solidFill>
                  <a:schemeClr val="tx1"/>
                </a:solidFill>
              </a:rPr>
              <a:t>metacognitive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314" name="AutoShape 15" descr="data:image/jpeg;base64,/9j/4AAQSkZJRgABAQAAAQABAAD/2wCEAAkGBhQQEBAQEA8UEBAUEBQUGBAQDxQQFBQWFBAVFBQUFRQXGyYeGBkjGRQUHy8gIycpLCwsFR4xNTAqNSYrLCkBCQoKDgwOGg8PGiwjHyQqKSouLCw0LTAtKi0vNC0pLDAxLCwsLCwsKSksLC0sKio1KS8tLCwsLSwsLCwsLC0vKf/AABEIAOEA4QMBIgACEQEDEQH/xAAcAAEAAQUBAQAAAAAAAAAAAAAABgEDBAUHAgj/xABIEAABAwICBAgKCAUCBwEAAAABAAIDBBESIQUGMVEHEyJBYXGRkxQVMjNSU4Gh0eEWQmJykrGywSNUdHWzgtJDY2SDosLwNP/EABsBAQADAAMBAAAAAAAAAAAAAAADBAUBAgYH/8QANREAAgEDAgMFBQcFAQAAAAAAAAECAwQREiEFMUFRYYGR0RMiMnHwFEJSscHh8RUjM0OhBv/aAAwDAQACEQMRAD8A7iiIgCIiAIiIAiIgCIiAIiIAiIgCIiAIiIAiIgCIiAIiIAiIgCIiAIiIAiIgCIiAoUQqqAoiIUARVVEARFVAUREQBERAERVQFEREAREQBEVUBREQoAiIgCJdVQBERAEREBRERARbTunXY3MY7BG04SWeW93OAfqgLS+NHesm79yu10V3P/qJv1K14OgHjR3rJu/cnjR3rJu/cngyeDIB40d6ybv3J40d6ybv3J4MngyAeNHesm79yeNHesm79yeDJ4MgHjR3rJu/cnjR3rJu/cngyeDIB40d6ybv3J40d6ybv3J4MqPhABJIAGZJNgOslAV8aO9ZN37k8aO9ZN37lqZdY6RpsaqO/QS73gWXj6UUf80zsf8ABddce0m+z1fwPyZufGjvWTd+5eTpZ2zHOTuE7iVqRrRR/wA0zsd8Fn0VUxz8cT2yMwWxMcHc/RsU1CMas1HJBcRqUYanFr5oyPGj/wDqe9cqHSzhtdUN+9M4KTU+jo52NkiJYNjm3vmNq0WsDo+MZHELNbIAXXvd3yVn2NN5SzlZ8Cr7SosN4wzN0Pp9zXNDnl0ROFwkN3MJ2Oxc4upeudiKzZT0M/WF0CB92gqkWy5ZERAEREBVERAEREBQohRAQipGbv6mb9StL3WONyALl1XK0C9sy7JXPFU/oM7z5ICyiveKp/QZ3nyTxVP6EfefJAWUV7xVP6EfefJPFU/oR958kBZRXvFU/oM7z5J4qn9CPvPkgLIRXvFU/oM7z5J4qn9BnefJAYGkK9kEb5ZDZjRc7zuA3knJcz0npWevfyyWw35MLTyQOYu9I9KkHCXM9jqamfYXBlcGm42lrBf2OWs0S5jbdSo16j1aT1PCrOMaXt2st8u480WqlwLty386zBqeN3u3LeUukWi3N15LMbpNm8X61EkjQlOeSI1OqYAvb3LTPo5aV4lhe6NwO1v5EbCOgqfT6Uae3mWj0lM118h1fFcZw8pkkVrWmayn2kq1Z4SeNgY1sLGSxm0rMwHA/XZbYCewrJ0lXxTysfE0scXAubkQftZLmmr9QIq+C2bZH8UQdz+SOw2PsXVm6Emacooh0h9v2Wzb3cZU94+9um88/meL4pw77PX0xfuPDS7O4tSD+HN1M/WFOKXyAoK+4ZUNcAHNwAgG48sHIqc0vkBRFYvIiICtkVEQFUREAREQFCiFEBB6jy2f17/1qTEKMz+cZ/Xv/WpQUB5sllanrWsOFxsbX2K341j9I/hKAybJZUikDwHDMHoXtAebJZerLnnCPrq+JxoqZ2B+EcbKMnNxC4jYeY2IJPTYLpOagsssW1tO5qKnD+CQ6f14pqMlj3mSX1UVnOH3jsb7TdQjSXCtUSXFPEyBvpEca/tPJ9yhscF9qyWxgLOncyfLY9na8EoU1ma1Pv8AT+TD03Xyzy8bPI6SQtHKduGwC2QCtR1pCu6SjPJdbLZe2V9ywVWbbNuNOMVpS2NpHpggjPtWQNOnf2LRompnDpQfQ20umSc759CxZdIE36VhomWdlTiuh7DyXtIJDrixG0WORU1oOEithye5tQ3dK2zvxtse26htLEXPaGgk3vkL5DaVtXNBXaM5R5Mgr2tKusVIpkyode4ZzMJgaaSUtOInHFkRzgXb7V1iikDmNc1wc0gEOaQQRbIghfN0tOOZSHUjXeTR8jWPJfSOIxMOfF3PnGbrc45+tXaV1naR5m+4EopzoeXod3RUY8EAg3BFwRzgqqvHlRdVREAREQBERAUKIiAhE3nI/wCvf+tSwhROXzkf9e/9alxQGrnZepYCL8jYc+YrIrKdojeQ0Dkn6oXiroHukEjHhpDbZ7V4fQTEEGYEEWtb5ID1RPIp2lrcRAyG/NePD5fUH3rNo6csY1hzI5x1rzX1zYI3SP2CwAG1zjk1o6SUBgT6WfG0ufFhaNrnEgBc80zqk+pqZ62SWOlp5H4g+peI8sIHJJNubnVnXThGNPLxcbBU6RJAbFYvipMXktDB52Y3Fxsv2L1obgeqdIEVenKuUuOYp2uBe0Hmc7yY/usGW9dJwU1iRYt7mpbycqTw8Y+smHxeiIjytNXdsPFx8a3tDD+ayIdFaOqP/wA+mGOedglDYh1Zhql44MtGwizdHxn7UpfIT0kucVp9KakUFiG0jYvtQucz3Xt7lG6dNbNFyF5eSeY1Hk1M2q8tK1wnYJad3/Fj5cY6Tzjr2dK1btUY5M2Slg3WDx7MwthRtn0ccVLOXw88L+U23PiZs9osVc0jQsq4nVNCDFMzlSUgdl0yQ/Dn6CoZ28Wsw8jUtuL1Yz0XG2evqv1NaODWZ3m5oiPtlzD+RWXFwPVbtkkHeO/2LQxa3VceTap4tvsfzCymcIleNlY/8Mf+1VE6XVM3qkL/AP1yh459DaycD1W3ypacD77z7sCuR8Fob52pvvEcf/s4/stLJwh1zhY1j7fdYPyatZV6enm87USSDc55t2LlypLkmcQpXz/yTivkvVEp0tVU1FC6npAHTSDDJLfGWt5xi3ncNii3HDpWJxyccopS1Mv0aKpRxnLfNvqZRnVmofyXHoVk1OdhmeYAXJ6l0LUPg7fK9lVWMwsaQ6OnO1xGYdJuH2e3pkpUpVHsVL6/o2kG5vfourOsaHaRTwAixEMd+vAFmKjRkqrYPm7edxZVVEQ4KoiIAiIgKFEKICEyedj/ALg/9amJCh0nnY/7g/8AWpoUBZfO1ps5wB3E2XjwtnrG/iCwK2APqmNcLgs2dquVmiImxvcGZhpI5RQGwa4EXBuN4zC5fwra6+C4hGbyR/w4htHHPbd8jhz4GFtvtOXR9EG0DCdlj+ZXy5p6vdpLSRzIZNVYWjcJZg2/XmOxAdU4ENRA2PxrUtxzy3MOPMtYScU2f13m+e77y64VZpoWRMZEwBrGMaxrRzBowgdgVXSjegLFZI0ZOUcr4I3+S/CenIdi2umpBgJBzChekqsb1FOWOZdtqWvk8Mw6yhka42Id7gtU6aSkeyZjcLS7ZtAdzsJ3OW50VVBwewuuWm9ib2BV7SlMJaSobztjMjfvM5Q/+6VBGpieCevGTi4y6EN1t0Vjk8Ip2FzJW4yxouQdjjYcxKjngsnqZO7d8FLdWq8PfDETe78PsLS459amPi1nT2lVLzFOfLnuavDuJVlRUNnp237DkPgsnqZO7d8Fci0XO7JsD/aMP5rrfi1nT2lVFCwcypusuiL/APUq76I5hDqrUu+q1nSXg+4KUaA4LhK0yzzucwG2GMcW3Lbd7uZSoxsYC4gAAEk7gBcrmeldNyVL3F0juKLjhixEMDb5cgZX3lSUayUsyWUIQvL96IVNPa/r1RNKLQ1LA6dsMtO04mtY4TMc92YuMRN7rqlFAGsAAtze5fPWqeiPCaoOd5mmwyvtznEMLfafcCvomnN2grZozc4Zxg8xxO2jbXDpqbk+rZcREUxnFboqIgKoiIAiIgKFEKICEyedj/uDv8imyhMnnY/7g7/IpsgNTX08nHNkjYHWbbMjpXmZ9S9paYm2ItkfmtwiAw6CnLYGscLOwkW67r5R1bj4vSEBflxVbFiB+xPyv0lfXRXzZrjoUUenalj7NinfxjCRlao5x915cPYgPouQBY8tty1GqWmOPpwyQ/x4bRyNO3IWY/qc2xv1rZylAYtQGm4IyORXNtKymKWSNxzachzW+qexdEmO0k2A2k5Lm+uukonzMdE8Pc1pDiPJNjyQDzkZ7FDV5GhYNqpy2NczSBhkEm2+RG8c/YpYJR4LUy3uzwaQh3MbsNlAMRkdhAuTuUh0lL4LR+Cudlbj5ucMY04sHW42tvsqtOOqS7jU4lBQhrzuyL6py20hTMBv/EuR1ROJXU8S5dwWUpmq6mrcMmMLR96U7PY0HtXSsSq8QknUS7EVbCLVNt9WX8SYulWcSjen9dGQAxwESz7Ms2M6XHnPR2qhGLk8I0oxcnhFdd9OBkfgzHfxJLYrfVZ09LvyuoTI/C0ncF5xuc5z3uL5HG5ccySUgmZx8IlBMIkY6QN2lgcMQHsup4wWcHqben9jt2/vP8zo2pOiPB6CYvFppeLkdfaGkjiwfYSf9S6xS+QFAY9MQ1fhclPIHh3FkMALXtDbDNhzAFlP6XyQvQRSUVjkfMK8pyqydT4s75LqIi7EIRLqqAIiIAiIgKIhRAQmTzsf9wd/kCmyhMnnY/7g7/IpsUBqa+eXj2xxvw3bfMDp+C8zR1LGucZW2AvkB8FSuqAyqY5xsAz87q5WaYidG9odclpA5JQGXoyYviY5xuSDc+0qG8LWop0jTNlgberp8TmN2cawj+JDfebAjpHSpVo+MupmhrsLiDZ27lLx4tn/AJk9hQHI9R9YHTGMMeGaQiYWBsnIFXG3bDJfZK21t+V10Km1vp5GPL3mnljykp5hhkY7cB9foIWl114JPC71NNM2Gu2uNi2OZw8lzsObJPtj2jnXP49fJGgQ6XofDGxuLBO3kzsLciQ8cl2zbkVw30JIwb97DaXPHqSbWTTM1US0NLYeaNvP0vPP1bAtJFq7NJ9Ww+1lZe4dZ9FO5TK+upz6uUFwHUWtd+asVmuWjG/8XSFefVF4hicdxxWNvYoHRbeWzTjxCnTjphHBudF0rYX8XTtFVV28kebhHO+R+yw67qD686wNfipKeTj+XjqKkbJpG7GR/wDKZnbf1DO5pXWWqrIjBBCzRtDfOGK7Md/WOPKk6hYdCkGqeptLLotk3ENmmFRNHLJd2JuF3IGR5Iw4T7VJDStkVLh1ppVKieOSIDonSzmNa2N7onMucTHFpNztIG1SBmtVbYWqbi23Aw39uFanWnVZ1I7jYruhJ/1MO47x0rE0XWFxawZlxAwjbcna0fsq1xQT95Lc0+GXtPUqNwtuSfZ3Pu7+nXu3NZpWonymqHub6IOFvY2wWPHGG7FIY9Q6tzMfFtH2TIA7sWgljLHFrgWuBsQRYghZurOyPY2zt02qWG0VL1YYMyTzr0Sl1ytizJ6ms9C9T1Lo3B8byx4zDmmxHtC7Vwe8IIrGiCchtU0dQlA2uG528e0dHD7q9SVbonskjcWvY4Oa4bQQbgqalVdN9xm8Q4fTvKeOUlyf10PqZpuqqOamazCtpo5tjvJe0fVeNvsORHWpGtdNNZR86lGUJOMlhp4YRLIuTqVREQBERAUKIUQEJk87H/cHf5FNlCZPOx/3B3+RTYoC2+na43c0E7yAV58DZ6tv4QryICjGACwFhuCqiIDT636W8FoamcGzmxnCftu5LPeQvmvwtwvZxz257etdt4aKvDo9jL5vqGC28Na5x99lwiQrPuXmeD2HBIKnbuf4n/xfTMsTi9zFESecxNP7L34SBYtjjaRztia09qwGyL1xirvV2mxCNFb6Vn5IypKguN3OLj0m6ztWtaZdGTumjbxtPJYT0x2SD027njPP9itNxq3uhdUZ6qPjWlscd8nSEjFY54QBe3SkJuk9RDeqjcUnTq8uncyeaQooqwRmkJkgnjx4nNLQxp2tcDzjZboV/QOqFNQjFHEHSnbK4YnDobfYOpU0HUYImRXAwNw8w8nK6zfCMfkbOcn9lXq3M6nPy+uZ5yjbQp8vPr+xk+Em6imtWpr6l7qiAtxnbGTbFYbQd/WpLgsjJCCoFJluDlTlqhszjNTA6N7mPaWPabFpFiCreJT/AISdD42Mq2N5TeRJbd9Vx6jl7Qud4lbj7yNy3ufaw1eZexL0CrIevbSuWi3GZ0Hgn0uY55YCeS9mMD7TDb3g+5dsgfdoK+b9Takx11ORzvwnqcCP3X0PomTFGFpWss08dh4jjlJQvHJfeSfjy/QzkVEVkxSqIiAIiIChREQEGqpMLmvtcNrpHG24PuVIPpbBvf3T/gtHOG4pGukbG4VEps82NnG4K84WfzEX4/kgN99LIPSf3T/gn0sg9J/dP+C0OFn8xF+P5JhZ/MRfj+SA330sg9J/dP8Agn0sg9J/dP8AgtDhZ/MRfj+SYWfzEX4/kgInwy6abOKNsZJaGyvN2lu1zWjI/dcuWShTnhNlHhMTGvDw2EHE03F3OJ/YKFPasqs/7jPe8Np4soLub822YZKYl7execCZDjJMpddQ1H1njmhjpHciZjMAHNIGjIt+1baPauYBi9xEtIc0lrgQQQbEEHIgrpUgprBHOk5o6xXaNwSNcNhdnY8y29LKLW2AexQzR2traqMRzuDJxsecmv6eh3Rz+5behxF2GQnDtFuf2qjKLXMz5RcHhm8NTiNmDEOd3MPivTmq40ta0bGhIo3PztZvvXTDOMo9shD2PY8XY5pBB3ELhdQzC94GYDiOwrpOvetzaeM0tO+87hZ7mnzbecX9I+5cxVyjF8y3aJrMu0qHK4xytr0xTM0oPc2mhZsFRC7dKw/+QX0fq/Jdll8yxHML6Q1Wku32D8grdo9mjz3/AKGPv05d0l5Y9Tfoqorh5sIiIAiIgKIiIDU6W0IJ9oz32F+1a36GN3lShEBF/oY3eU+hjd5UoRARf6GN3lPoY3eVKEQHKde+DKSUielIc4MDTC44ScPOx2z2Fcur9GyQuwzRPjdue0t7N6+pXxg5Fa6u0GyVpa9jXtP1XtDh71WqW8ZvK2ZtWfGa1vBU5JSivBrx/bxPl8sXni12/SvBRTSElsboifVOy/CbhRWv4JJGk8VOHDmEjC33i6ru2qLlubNPjVpU+PMfmvTJzni1TApXU8HtWzZG1/SyRv5Gy1surVSzJ1NJ7GE/konCa5pl6Fza1PhqR80aXAvTKmSNwdHI5jhsLXELYu0RMNsEg/7bvgvB0XJ6p/du+C679Ud5wpTWNS80Xma7VrcJ4+9t7GG/Xlmsqq4Rq2VhZjZHcWLo2YXewkm3sWA3REp2QSHqid8FkQ6tVD9lO8febh/VZFTT5RKsqFvHeU15o0uE7TmTznNMKlEOotQ7a1jPvPH7XW1o+DYk/wASQnojZ+5+CmVKo+hHPiFnTXxp/Lf8iBhizqLRMs3m4nOG8Cw7TkupaL4NmNsRCCfSlOP3bFLKHU4C2PMbtg7FNG2/EzNq8cS2ow8X6L1Ry3QuohJDpTiPq2Zjqc74LserdE6NvKyO7dlsWbSaJZGMmrNAVmEIwWImHcXVW5lqqvPZ2L5FURF3K5VERAEREBQoiIAhREBVURLIAiWRAEKIgC8OiB2he7JZAYr9HMP1VYfoRhWxslkOMZNO7Vxh5z2lePouzee0rd2Rc5GldhpBqwzee0q43Vxg6Vt0suBhGuj0HG36o7FlMomDY0div2RDkoGAcyqiIAiWSyArdFSyICqIiAIiIAiIgCIiA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15" name="AutoShape 17" descr="data:image/jpeg;base64,/9j/4AAQSkZJRgABAQAAAQABAAD/2wCEAAkGBhQQEBAQEA8UEBAUEBQUGBAQDxQQFBQWFBAVFBQUFRQXGyYeGBkjGRQUHy8gIycpLCwsFR4xNTAqNSYrLCkBCQoKDgwOGg8PGiwjHyQqKSouLCw0LTAtKi0vNC0pLDAxLCwsLCwsKSksLC0sKio1KS8tLCwsLSwsLCwsLC0vKf/AABEIAOEA4QMBIgACEQEDEQH/xAAcAAEAAQUBAQAAAAAAAAAAAAAABgEDBAUHAgj/xABIEAABAwICBAgKCAUCBwEAAAABAAIDBBESIQUGMVEHEyJBYXGRkxQVMjNSU4Gh0eEWQmJykrGywSNUdHWzgtJDY2SDosLwNP/EABsBAQADAAMBAAAAAAAAAAAAAAADBAUBAgYH/8QANREAAgEDAgMFBQcFAQAAAAAAAAECAwQREiEFMUFRYYGR0RMiMnHwFEJSscHh8RUjM0OhBv/aAAwDAQACEQMRAD8A7iiIgCIiAIiIAiIgCIiAIiIAiIgCIiAIiIAiIgCIiAIiIAiIgCIiAIiIAiIgCIiAoUQqqAoiIUARVVEARFVAUREQBERAERVQFEREAREQBEVUBREQoAiIgCJdVQBERAEREBRERARbTunXY3MY7BG04SWeW93OAfqgLS+NHesm79yu10V3P/qJv1K14OgHjR3rJu/cnjR3rJu/cngyeDIB40d6ybv3J40d6ybv3J4MngyAeNHesm79yeNHesm79yeDJ4MgHjR3rJu/cnjR3rJu/cngyeDIB40d6ybv3J40d6ybv3J4MqPhABJIAGZJNgOslAV8aO9ZN37k8aO9ZN37lqZdY6RpsaqO/QS73gWXj6UUf80zsf8ABddce0m+z1fwPyZufGjvWTd+5eTpZ2zHOTuE7iVqRrRR/wA0zsd8Fn0VUxz8cT2yMwWxMcHc/RsU1CMas1HJBcRqUYanFr5oyPGj/wDqe9cqHSzhtdUN+9M4KTU+jo52NkiJYNjm3vmNq0WsDo+MZHELNbIAXXvd3yVn2NN5SzlZ8Cr7SosN4wzN0Pp9zXNDnl0ROFwkN3MJ2Oxc4upeudiKzZT0M/WF0CB92gqkWy5ZERAEREBVERAEREBQohRAQipGbv6mb9StL3WONyALl1XK0C9sy7JXPFU/oM7z5ICyiveKp/QZ3nyTxVP6EfefJAWUV7xVP6EfefJPFU/oR958kBZRXvFU/oM7z5J4qn9CPvPkgLIRXvFU/oM7z5J4qn9BnefJAYGkK9kEb5ZDZjRc7zuA3knJcz0npWevfyyWw35MLTyQOYu9I9KkHCXM9jqamfYXBlcGm42lrBf2OWs0S5jbdSo16j1aT1PCrOMaXt2st8u480WqlwLty386zBqeN3u3LeUukWi3N15LMbpNm8X61EkjQlOeSI1OqYAvb3LTPo5aV4lhe6NwO1v5EbCOgqfT6Uae3mWj0lM118h1fFcZw8pkkVrWmayn2kq1Z4SeNgY1sLGSxm0rMwHA/XZbYCewrJ0lXxTysfE0scXAubkQftZLmmr9QIq+C2bZH8UQdz+SOw2PsXVm6Emacooh0h9v2Wzb3cZU94+9um88/meL4pw77PX0xfuPDS7O4tSD+HN1M/WFOKXyAoK+4ZUNcAHNwAgG48sHIqc0vkBRFYvIiICtkVEQFUREAREQFCiFEBB6jy2f17/1qTEKMz+cZ/Xv/WpQUB5sllanrWsOFxsbX2K341j9I/hKAybJZUikDwHDMHoXtAebJZerLnnCPrq+JxoqZ2B+EcbKMnNxC4jYeY2IJPTYLpOagsssW1tO5qKnD+CQ6f14pqMlj3mSX1UVnOH3jsb7TdQjSXCtUSXFPEyBvpEca/tPJ9yhscF9qyWxgLOncyfLY9na8EoU1ma1Pv8AT+TD03Xyzy8bPI6SQtHKduGwC2QCtR1pCu6SjPJdbLZe2V9ywVWbbNuNOMVpS2NpHpggjPtWQNOnf2LRompnDpQfQ20umSc759CxZdIE36VhomWdlTiuh7DyXtIJDrixG0WORU1oOEithye5tQ3dK2zvxtse26htLEXPaGgk3vkL5DaVtXNBXaM5R5Mgr2tKusVIpkyode4ZzMJgaaSUtOInHFkRzgXb7V1iikDmNc1wc0gEOaQQRbIghfN0tOOZSHUjXeTR8jWPJfSOIxMOfF3PnGbrc45+tXaV1naR5m+4EopzoeXod3RUY8EAg3BFwRzgqqvHlRdVREAREQBERAUKIiAhE3nI/wCvf+tSwhROXzkf9e/9alxQGrnZepYCL8jYc+YrIrKdojeQ0Dkn6oXiroHukEjHhpDbZ7V4fQTEEGYEEWtb5ID1RPIp2lrcRAyG/NePD5fUH3rNo6csY1hzI5x1rzX1zYI3SP2CwAG1zjk1o6SUBgT6WfG0ufFhaNrnEgBc80zqk+pqZ62SWOlp5H4g+peI8sIHJJNubnVnXThGNPLxcbBU6RJAbFYvipMXktDB52Y3Fxsv2L1obgeqdIEVenKuUuOYp2uBe0Hmc7yY/usGW9dJwU1iRYt7mpbycqTw8Y+smHxeiIjytNXdsPFx8a3tDD+ayIdFaOqP/wA+mGOedglDYh1Zhql44MtGwizdHxn7UpfIT0kucVp9KakUFiG0jYvtQucz3Xt7lG6dNbNFyF5eSeY1Hk1M2q8tK1wnYJad3/Fj5cY6Tzjr2dK1btUY5M2Slg3WDx7MwthRtn0ccVLOXw88L+U23PiZs9osVc0jQsq4nVNCDFMzlSUgdl0yQ/Dn6CoZ28Wsw8jUtuL1Yz0XG2evqv1NaODWZ3m5oiPtlzD+RWXFwPVbtkkHeO/2LQxa3VceTap4tvsfzCymcIleNlY/8Mf+1VE6XVM3qkL/AP1yh459DaycD1W3ypacD77z7sCuR8Fob52pvvEcf/s4/stLJwh1zhY1j7fdYPyatZV6enm87USSDc55t2LlypLkmcQpXz/yTivkvVEp0tVU1FC6npAHTSDDJLfGWt5xi3ncNii3HDpWJxyccopS1Mv0aKpRxnLfNvqZRnVmofyXHoVk1OdhmeYAXJ6l0LUPg7fK9lVWMwsaQ6OnO1xGYdJuH2e3pkpUpVHsVL6/o2kG5vfourOsaHaRTwAixEMd+vAFmKjRkqrYPm7edxZVVEQ4KoiIAiIgKFEKICEyedj/ALg/9amJCh0nnY/7g/8AWpoUBZfO1ps5wB3E2XjwtnrG/iCwK2APqmNcLgs2dquVmiImxvcGZhpI5RQGwa4EXBuN4zC5fwra6+C4hGbyR/w4htHHPbd8jhz4GFtvtOXR9EG0DCdlj+ZXy5p6vdpLSRzIZNVYWjcJZg2/XmOxAdU4ENRA2PxrUtxzy3MOPMtYScU2f13m+e77y64VZpoWRMZEwBrGMaxrRzBowgdgVXSjegLFZI0ZOUcr4I3+S/CenIdi2umpBgJBzChekqsb1FOWOZdtqWvk8Mw6yhka42Id7gtU6aSkeyZjcLS7ZtAdzsJ3OW50VVBwewuuWm9ib2BV7SlMJaSobztjMjfvM5Q/+6VBGpieCevGTi4y6EN1t0Vjk8Ip2FzJW4yxouQdjjYcxKjngsnqZO7d8FLdWq8PfDETe78PsLS459amPi1nT2lVLzFOfLnuavDuJVlRUNnp237DkPgsnqZO7d8Fci0XO7JsD/aMP5rrfi1nT2lVFCwcypusuiL/APUq76I5hDqrUu+q1nSXg+4KUaA4LhK0yzzucwG2GMcW3Lbd7uZSoxsYC4gAAEk7gBcrmeldNyVL3F0juKLjhixEMDb5cgZX3lSUayUsyWUIQvL96IVNPa/r1RNKLQ1LA6dsMtO04mtY4TMc92YuMRN7rqlFAGsAAtze5fPWqeiPCaoOd5mmwyvtznEMLfafcCvomnN2grZozc4Zxg8xxO2jbXDpqbk+rZcREUxnFboqIgKoiIAiIgKFEKICEyedj/uDv8imyhMnnY/7g7/IpsgNTX08nHNkjYHWbbMjpXmZ9S9paYm2ItkfmtwiAw6CnLYGscLOwkW67r5R1bj4vSEBflxVbFiB+xPyv0lfXRXzZrjoUUenalj7NinfxjCRlao5x915cPYgPouQBY8tty1GqWmOPpwyQ/x4bRyNO3IWY/qc2xv1rZylAYtQGm4IyORXNtKymKWSNxzachzW+qexdEmO0k2A2k5Lm+uukonzMdE8Pc1pDiPJNjyQDzkZ7FDV5GhYNqpy2NczSBhkEm2+RG8c/YpYJR4LUy3uzwaQh3MbsNlAMRkdhAuTuUh0lL4LR+Cudlbj5ucMY04sHW42tvsqtOOqS7jU4lBQhrzuyL6py20hTMBv/EuR1ROJXU8S5dwWUpmq6mrcMmMLR96U7PY0HtXSsSq8QknUS7EVbCLVNt9WX8SYulWcSjen9dGQAxwESz7Ms2M6XHnPR2qhGLk8I0oxcnhFdd9OBkfgzHfxJLYrfVZ09LvyuoTI/C0ncF5xuc5z3uL5HG5ccySUgmZx8IlBMIkY6QN2lgcMQHsup4wWcHqben9jt2/vP8zo2pOiPB6CYvFppeLkdfaGkjiwfYSf9S6xS+QFAY9MQ1fhclPIHh3FkMALXtDbDNhzAFlP6XyQvQRSUVjkfMK8pyqydT4s75LqIi7EIRLqqAIiIAiIgKIhRAQmTzsf9wd/kCmyhMnnY/7g7/IpsUBqa+eXj2xxvw3bfMDp+C8zR1LGucZW2AvkB8FSuqAyqY5xsAz87q5WaYidG9odclpA5JQGXoyYviY5xuSDc+0qG8LWop0jTNlgberp8TmN2cawj+JDfebAjpHSpVo+MupmhrsLiDZ27lLx4tn/AJk9hQHI9R9YHTGMMeGaQiYWBsnIFXG3bDJfZK21t+V10Km1vp5GPL3mnljykp5hhkY7cB9foIWl114JPC71NNM2Gu2uNi2OZw8lzsObJPtj2jnXP49fJGgQ6XofDGxuLBO3kzsLciQ8cl2zbkVw30JIwb97DaXPHqSbWTTM1US0NLYeaNvP0vPP1bAtJFq7NJ9Ww+1lZe4dZ9FO5TK+upz6uUFwHUWtd+asVmuWjG/8XSFefVF4hicdxxWNvYoHRbeWzTjxCnTjphHBudF0rYX8XTtFVV28kebhHO+R+yw67qD686wNfipKeTj+XjqKkbJpG7GR/wDKZnbf1DO5pXWWqrIjBBCzRtDfOGK7Md/WOPKk6hYdCkGqeptLLotk3ENmmFRNHLJd2JuF3IGR5Iw4T7VJDStkVLh1ppVKieOSIDonSzmNa2N7onMucTHFpNztIG1SBmtVbYWqbi23Aw39uFanWnVZ1I7jYruhJ/1MO47x0rE0XWFxawZlxAwjbcna0fsq1xQT95Lc0+GXtPUqNwtuSfZ3Pu7+nXu3NZpWonymqHub6IOFvY2wWPHGG7FIY9Q6tzMfFtH2TIA7sWgljLHFrgWuBsQRYghZurOyPY2zt02qWG0VL1YYMyTzr0Sl1ytizJ6ms9C9T1Lo3B8byx4zDmmxHtC7Vwe8IIrGiCchtU0dQlA2uG528e0dHD7q9SVbonskjcWvY4Oa4bQQbgqalVdN9xm8Q4fTvKeOUlyf10PqZpuqqOamazCtpo5tjvJe0fVeNvsORHWpGtdNNZR86lGUJOMlhp4YRLIuTqVREQBERAUKIUQEJk87H/cHf5FNlCZPOx/3B3+RTYoC2+na43c0E7yAV58DZ6tv4QryICjGACwFhuCqiIDT636W8FoamcGzmxnCftu5LPeQvmvwtwvZxz257etdt4aKvDo9jL5vqGC28Na5x99lwiQrPuXmeD2HBIKnbuf4n/xfTMsTi9zFESecxNP7L34SBYtjjaRztia09qwGyL1xirvV2mxCNFb6Vn5IypKguN3OLj0m6ztWtaZdGTumjbxtPJYT0x2SD027njPP9itNxq3uhdUZ6qPjWlscd8nSEjFY54QBe3SkJuk9RDeqjcUnTq8uncyeaQooqwRmkJkgnjx4nNLQxp2tcDzjZboV/QOqFNQjFHEHSnbK4YnDobfYOpU0HUYImRXAwNw8w8nK6zfCMfkbOcn9lXq3M6nPy+uZ5yjbQp8vPr+xk+Em6imtWpr6l7qiAtxnbGTbFYbQd/WpLgsjJCCoFJluDlTlqhszjNTA6N7mPaWPabFpFiCreJT/AISdD42Mq2N5TeRJbd9Vx6jl7Qud4lbj7yNy3ufaw1eZexL0CrIevbSuWi3GZ0Hgn0uY55YCeS9mMD7TDb3g+5dsgfdoK+b9Takx11ORzvwnqcCP3X0PomTFGFpWss08dh4jjlJQvHJfeSfjy/QzkVEVkxSqIiAIiIChREQEGqpMLmvtcNrpHG24PuVIPpbBvf3T/gtHOG4pGukbG4VEps82NnG4K84WfzEX4/kgN99LIPSf3T/gn0sg9J/dP+C0OFn8xF+P5JhZ/MRfj+SA330sg9J/dP8Agn0sg9J/dP8AgtDhZ/MRfj+SYWfzEX4/kgInwy6abOKNsZJaGyvN2lu1zWjI/dcuWShTnhNlHhMTGvDw2EHE03F3OJ/YKFPasqs/7jPe8Np4soLub822YZKYl7execCZDjJMpddQ1H1njmhjpHciZjMAHNIGjIt+1baPauYBi9xEtIc0lrgQQQbEEHIgrpUgprBHOk5o6xXaNwSNcNhdnY8y29LKLW2AexQzR2traqMRzuDJxsecmv6eh3Rz+5behxF2GQnDtFuf2qjKLXMz5RcHhm8NTiNmDEOd3MPivTmq40ta0bGhIo3PztZvvXTDOMo9shD2PY8XY5pBB3ELhdQzC94GYDiOwrpOvetzaeM0tO+87hZ7mnzbecX9I+5cxVyjF8y3aJrMu0qHK4xytr0xTM0oPc2mhZsFRC7dKw/+QX0fq/Jdll8yxHML6Q1Wku32D8grdo9mjz3/AKGPv05d0l5Y9Tfoqorh5sIiIAiIgKIiIDU6W0IJ9oz32F+1a36GN3lShEBF/oY3eU+hjd5UoRARf6GN3lPoY3eVKEQHKde+DKSUielIc4MDTC44ScPOx2z2Fcur9GyQuwzRPjdue0t7N6+pXxg5Fa6u0GyVpa9jXtP1XtDh71WqW8ZvK2ZtWfGa1vBU5JSivBrx/bxPl8sXni12/SvBRTSElsboifVOy/CbhRWv4JJGk8VOHDmEjC33i6ru2qLlubNPjVpU+PMfmvTJzni1TApXU8HtWzZG1/SyRv5Gy1surVSzJ1NJ7GE/konCa5pl6Fza1PhqR80aXAvTKmSNwdHI5jhsLXELYu0RMNsEg/7bvgvB0XJ6p/du+C679Ud5wpTWNS80Xma7VrcJ4+9t7GG/Xlmsqq4Rq2VhZjZHcWLo2YXewkm3sWA3REp2QSHqid8FkQ6tVD9lO8febh/VZFTT5RKsqFvHeU15o0uE7TmTznNMKlEOotQ7a1jPvPH7XW1o+DYk/wASQnojZ+5+CmVKo+hHPiFnTXxp/Lf8iBhizqLRMs3m4nOG8Cw7TkupaL4NmNsRCCfSlOP3bFLKHU4C2PMbtg7FNG2/EzNq8cS2ow8X6L1Ry3QuohJDpTiPq2Zjqc74LserdE6NvKyO7dlsWbSaJZGMmrNAVmEIwWImHcXVW5lqqvPZ2L5FURF3K5VERAEREBQoiIAhREBVURLIAiWRAEKIgC8OiB2he7JZAYr9HMP1VYfoRhWxslkOMZNO7Vxh5z2lePouzee0rd2Rc5GldhpBqwzee0q43Vxg6Vt0suBhGuj0HG36o7FlMomDY0div2RDkoGAcyqiIAiWSyArdFSyICqIiAIiIAiIgCIiA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16" name="AutoShape 19" descr="data:image/jpeg;base64,/9j/4AAQSkZJRgABAQAAAQABAAD/2wCEAAkGBhQQEBAQEA8UEBAUEBQUGBAQDxQQFBQWFBAVFBQUFRQXGyYeGBkjGRQUHy8gIycpLCwsFR4xNTAqNSYrLCkBCQoKDgwOGg8PGiwjHyQqKSouLCw0LTAtKi0vNC0pLDAxLCwsLCwsKSksLC0sKio1KS8tLCwsLSwsLCwsLC0vKf/AABEIAOEA4QMBIgACEQEDEQH/xAAcAAEAAQUBAQAAAAAAAAAAAAAABgEDBAUHAgj/xABIEAABAwICBAgKCAUCBwEAAAABAAIDBBESIQUGMVEHEyJBYXGRkxQVMjNSU4Gh0eEWQmJykrGywSNUdHWzgtJDY2SDosLwNP/EABsBAQADAAMBAAAAAAAAAAAAAAADBAUBAgYH/8QANREAAgEDAgMFBQcFAQAAAAAAAAECAwQREiEFMUFRYYGR0RMiMnHwFEJSscHh8RUjM0OhBv/aAAwDAQACEQMRAD8A7iiIgCIiAIiIAiIgCIiAIiIAiIgCIiAIiIAiIgCIiAIiIAiIgCIiAIiIAiIgCIiAoUQqqAoiIUARVVEARFVAUREQBERAERVQFEREAREQBEVUBREQoAiIgCJdVQBERAEREBRERARbTunXY3MY7BG04SWeW93OAfqgLS+NHesm79yu10V3P/qJv1K14OgHjR3rJu/cnjR3rJu/cngyeDIB40d6ybv3J40d6ybv3J4MngyAeNHesm79yeNHesm79yeDJ4MgHjR3rJu/cnjR3rJu/cngyeDIB40d6ybv3J40d6ybv3J4MqPhABJIAGZJNgOslAV8aO9ZN37k8aO9ZN37lqZdY6RpsaqO/QS73gWXj6UUf80zsf8ABddce0m+z1fwPyZufGjvWTd+5eTpZ2zHOTuE7iVqRrRR/wA0zsd8Fn0VUxz8cT2yMwWxMcHc/RsU1CMas1HJBcRqUYanFr5oyPGj/wDqe9cqHSzhtdUN+9M4KTU+jo52NkiJYNjm3vmNq0WsDo+MZHELNbIAXXvd3yVn2NN5SzlZ8Cr7SosN4wzN0Pp9zXNDnl0ROFwkN3MJ2Oxc4upeudiKzZT0M/WF0CB92gqkWy5ZERAEREBVERAEREBQohRAQipGbv6mb9StL3WONyALl1XK0C9sy7JXPFU/oM7z5ICyiveKp/QZ3nyTxVP6EfefJAWUV7xVP6EfefJPFU/oR958kBZRXvFU/oM7z5J4qn9CPvPkgLIRXvFU/oM7z5J4qn9BnefJAYGkK9kEb5ZDZjRc7zuA3knJcz0npWevfyyWw35MLTyQOYu9I9KkHCXM9jqamfYXBlcGm42lrBf2OWs0S5jbdSo16j1aT1PCrOMaXt2st8u480WqlwLty386zBqeN3u3LeUukWi3N15LMbpNm8X61EkjQlOeSI1OqYAvb3LTPo5aV4lhe6NwO1v5EbCOgqfT6Uae3mWj0lM118h1fFcZw8pkkVrWmayn2kq1Z4SeNgY1sLGSxm0rMwHA/XZbYCewrJ0lXxTysfE0scXAubkQftZLmmr9QIq+C2bZH8UQdz+SOw2PsXVm6Emacooh0h9v2Wzb3cZU94+9um88/meL4pw77PX0xfuPDS7O4tSD+HN1M/WFOKXyAoK+4ZUNcAHNwAgG48sHIqc0vkBRFYvIiICtkVEQFUREAREQFCiFEBB6jy2f17/1qTEKMz+cZ/Xv/WpQUB5sllanrWsOFxsbX2K341j9I/hKAybJZUikDwHDMHoXtAebJZerLnnCPrq+JxoqZ2B+EcbKMnNxC4jYeY2IJPTYLpOagsssW1tO5qKnD+CQ6f14pqMlj3mSX1UVnOH3jsb7TdQjSXCtUSXFPEyBvpEca/tPJ9yhscF9qyWxgLOncyfLY9na8EoU1ma1Pv8AT+TD03Xyzy8bPI6SQtHKduGwC2QCtR1pCu6SjPJdbLZe2V9ywVWbbNuNOMVpS2NpHpggjPtWQNOnf2LRompnDpQfQ20umSc759CxZdIE36VhomWdlTiuh7DyXtIJDrixG0WORU1oOEithye5tQ3dK2zvxtse26htLEXPaGgk3vkL5DaVtXNBXaM5R5Mgr2tKusVIpkyode4ZzMJgaaSUtOInHFkRzgXb7V1iikDmNc1wc0gEOaQQRbIghfN0tOOZSHUjXeTR8jWPJfSOIxMOfF3PnGbrc45+tXaV1naR5m+4EopzoeXod3RUY8EAg3BFwRzgqqvHlRdVREAREQBERAUKIiAhE3nI/wCvf+tSwhROXzkf9e/9alxQGrnZepYCL8jYc+YrIrKdojeQ0Dkn6oXiroHukEjHhpDbZ7V4fQTEEGYEEWtb5ID1RPIp2lrcRAyG/NePD5fUH3rNo6csY1hzI5x1rzX1zYI3SP2CwAG1zjk1o6SUBgT6WfG0ufFhaNrnEgBc80zqk+pqZ62SWOlp5H4g+peI8sIHJJNubnVnXThGNPLxcbBU6RJAbFYvipMXktDB52Y3Fxsv2L1obgeqdIEVenKuUuOYp2uBe0Hmc7yY/usGW9dJwU1iRYt7mpbycqTw8Y+smHxeiIjytNXdsPFx8a3tDD+ayIdFaOqP/wA+mGOedglDYh1Zhql44MtGwizdHxn7UpfIT0kucVp9KakUFiG0jYvtQucz3Xt7lG6dNbNFyF5eSeY1Hk1M2q8tK1wnYJad3/Fj5cY6Tzjr2dK1btUY5M2Slg3WDx7MwthRtn0ccVLOXw88L+U23PiZs9osVc0jQsq4nVNCDFMzlSUgdl0yQ/Dn6CoZ28Wsw8jUtuL1Yz0XG2evqv1NaODWZ3m5oiPtlzD+RWXFwPVbtkkHeO/2LQxa3VceTap4tvsfzCymcIleNlY/8Mf+1VE6XVM3qkL/AP1yh459DaycD1W3ypacD77z7sCuR8Fob52pvvEcf/s4/stLJwh1zhY1j7fdYPyatZV6enm87USSDc55t2LlypLkmcQpXz/yTivkvVEp0tVU1FC6npAHTSDDJLfGWt5xi3ncNii3HDpWJxyccopS1Mv0aKpRxnLfNvqZRnVmofyXHoVk1OdhmeYAXJ6l0LUPg7fK9lVWMwsaQ6OnO1xGYdJuH2e3pkpUpVHsVL6/o2kG5vfourOsaHaRTwAixEMd+vAFmKjRkqrYPm7edxZVVEQ4KoiIAiIgKFEKICEyedj/ALg/9amJCh0nnY/7g/8AWpoUBZfO1ps5wB3E2XjwtnrG/iCwK2APqmNcLgs2dquVmiImxvcGZhpI5RQGwa4EXBuN4zC5fwra6+C4hGbyR/w4htHHPbd8jhz4GFtvtOXR9EG0DCdlj+ZXy5p6vdpLSRzIZNVYWjcJZg2/XmOxAdU4ENRA2PxrUtxzy3MOPMtYScU2f13m+e77y64VZpoWRMZEwBrGMaxrRzBowgdgVXSjegLFZI0ZOUcr4I3+S/CenIdi2umpBgJBzChekqsb1FOWOZdtqWvk8Mw6yhka42Id7gtU6aSkeyZjcLS7ZtAdzsJ3OW50VVBwewuuWm9ib2BV7SlMJaSobztjMjfvM5Q/+6VBGpieCevGTi4y6EN1t0Vjk8Ip2FzJW4yxouQdjjYcxKjngsnqZO7d8FLdWq8PfDETe78PsLS459amPi1nT2lVLzFOfLnuavDuJVlRUNnp237DkPgsnqZO7d8Fci0XO7JsD/aMP5rrfi1nT2lVFCwcypusuiL/APUq76I5hDqrUu+q1nSXg+4KUaA4LhK0yzzucwG2GMcW3Lbd7uZSoxsYC4gAAEk7gBcrmeldNyVL3F0juKLjhixEMDb5cgZX3lSUayUsyWUIQvL96IVNPa/r1RNKLQ1LA6dsMtO04mtY4TMc92YuMRN7rqlFAGsAAtze5fPWqeiPCaoOd5mmwyvtznEMLfafcCvomnN2grZozc4Zxg8xxO2jbXDpqbk+rZcREUxnFboqIgKoiIAiIgKFEKICEyedj/uDv8imyhMnnY/7g7/IpsgNTX08nHNkjYHWbbMjpXmZ9S9paYm2ItkfmtwiAw6CnLYGscLOwkW67r5R1bj4vSEBflxVbFiB+xPyv0lfXRXzZrjoUUenalj7NinfxjCRlao5x915cPYgPouQBY8tty1GqWmOPpwyQ/x4bRyNO3IWY/qc2xv1rZylAYtQGm4IyORXNtKymKWSNxzachzW+qexdEmO0k2A2k5Lm+uukonzMdE8Pc1pDiPJNjyQDzkZ7FDV5GhYNqpy2NczSBhkEm2+RG8c/YpYJR4LUy3uzwaQh3MbsNlAMRkdhAuTuUh0lL4LR+Cudlbj5ucMY04sHW42tvsqtOOqS7jU4lBQhrzuyL6py20hTMBv/EuR1ROJXU8S5dwWUpmq6mrcMmMLR96U7PY0HtXSsSq8QknUS7EVbCLVNt9WX8SYulWcSjen9dGQAxwESz7Ms2M6XHnPR2qhGLk8I0oxcnhFdd9OBkfgzHfxJLYrfVZ09LvyuoTI/C0ncF5xuc5z3uL5HG5ccySUgmZx8IlBMIkY6QN2lgcMQHsup4wWcHqben9jt2/vP8zo2pOiPB6CYvFppeLkdfaGkjiwfYSf9S6xS+QFAY9MQ1fhclPIHh3FkMALXtDbDNhzAFlP6XyQvQRSUVjkfMK8pyqydT4s75LqIi7EIRLqqAIiIAiIgKIhRAQmTzsf9wd/kCmyhMnnY/7g7/IpsUBqa+eXj2xxvw3bfMDp+C8zR1LGucZW2AvkB8FSuqAyqY5xsAz87q5WaYidG9odclpA5JQGXoyYviY5xuSDc+0qG8LWop0jTNlgberp8TmN2cawj+JDfebAjpHSpVo+MupmhrsLiDZ27lLx4tn/AJk9hQHI9R9YHTGMMeGaQiYWBsnIFXG3bDJfZK21t+V10Km1vp5GPL3mnljykp5hhkY7cB9foIWl114JPC71NNM2Gu2uNi2OZw8lzsObJPtj2jnXP49fJGgQ6XofDGxuLBO3kzsLciQ8cl2zbkVw30JIwb97DaXPHqSbWTTM1US0NLYeaNvP0vPP1bAtJFq7NJ9Ww+1lZe4dZ9FO5TK+upz6uUFwHUWtd+asVmuWjG/8XSFefVF4hicdxxWNvYoHRbeWzTjxCnTjphHBudF0rYX8XTtFVV28kebhHO+R+yw67qD686wNfipKeTj+XjqKkbJpG7GR/wDKZnbf1DO5pXWWqrIjBBCzRtDfOGK7Md/WOPKk6hYdCkGqeptLLotk3ENmmFRNHLJd2JuF3IGR5Iw4T7VJDStkVLh1ppVKieOSIDonSzmNa2N7onMucTHFpNztIG1SBmtVbYWqbi23Aw39uFanWnVZ1I7jYruhJ/1MO47x0rE0XWFxawZlxAwjbcna0fsq1xQT95Lc0+GXtPUqNwtuSfZ3Pu7+nXu3NZpWonymqHub6IOFvY2wWPHGG7FIY9Q6tzMfFtH2TIA7sWgljLHFrgWuBsQRYghZurOyPY2zt02qWG0VL1YYMyTzr0Sl1ytizJ6ms9C9T1Lo3B8byx4zDmmxHtC7Vwe8IIrGiCchtU0dQlA2uG528e0dHD7q9SVbonskjcWvY4Oa4bQQbgqalVdN9xm8Q4fTvKeOUlyf10PqZpuqqOamazCtpo5tjvJe0fVeNvsORHWpGtdNNZR86lGUJOMlhp4YRLIuTqVREQBERAUKIUQEJk87H/cHf5FNlCZPOx/3B3+RTYoC2+na43c0E7yAV58DZ6tv4QryICjGACwFhuCqiIDT636W8FoamcGzmxnCftu5LPeQvmvwtwvZxz257etdt4aKvDo9jL5vqGC28Na5x99lwiQrPuXmeD2HBIKnbuf4n/xfTMsTi9zFESecxNP7L34SBYtjjaRztia09qwGyL1xirvV2mxCNFb6Vn5IypKguN3OLj0m6ztWtaZdGTumjbxtPJYT0x2SD027njPP9itNxq3uhdUZ6qPjWlscd8nSEjFY54QBe3SkJuk9RDeqjcUnTq8uncyeaQooqwRmkJkgnjx4nNLQxp2tcDzjZboV/QOqFNQjFHEHSnbK4YnDobfYOpU0HUYImRXAwNw8w8nK6zfCMfkbOcn9lXq3M6nPy+uZ5yjbQp8vPr+xk+Em6imtWpr6l7qiAtxnbGTbFYbQd/WpLgsjJCCoFJluDlTlqhszjNTA6N7mPaWPabFpFiCreJT/AISdD42Mq2N5TeRJbd9Vx6jl7Qud4lbj7yNy3ufaw1eZexL0CrIevbSuWi3GZ0Hgn0uY55YCeS9mMD7TDb3g+5dsgfdoK+b9Takx11ORzvwnqcCP3X0PomTFGFpWss08dh4jjlJQvHJfeSfjy/QzkVEVkxSqIiAIiIChREQEGqpMLmvtcNrpHG24PuVIPpbBvf3T/gtHOG4pGukbG4VEps82NnG4K84WfzEX4/kgN99LIPSf3T/gn0sg9J/dP+C0OFn8xF+P5JhZ/MRfj+SA330sg9J/dP8Agn0sg9J/dP8AgtDhZ/MRfj+SYWfzEX4/kgInwy6abOKNsZJaGyvN2lu1zWjI/dcuWShTnhNlHhMTGvDw2EHE03F3OJ/YKFPasqs/7jPe8Np4soLub822YZKYl7execCZDjJMpddQ1H1njmhjpHciZjMAHNIGjIt+1baPauYBi9xEtIc0lrgQQQbEEHIgrpUgprBHOk5o6xXaNwSNcNhdnY8y29LKLW2AexQzR2traqMRzuDJxsecmv6eh3Rz+5behxF2GQnDtFuf2qjKLXMz5RcHhm8NTiNmDEOd3MPivTmq40ta0bGhIo3PztZvvXTDOMo9shD2PY8XY5pBB3ELhdQzC94GYDiOwrpOvetzaeM0tO+87hZ7mnzbecX9I+5cxVyjF8y3aJrMu0qHK4xytr0xTM0oPc2mhZsFRC7dKw/+QX0fq/Jdll8yxHML6Q1Wku32D8grdo9mjz3/AKGPv05d0l5Y9Tfoqorh5sIiIAiIgKIiIDU6W0IJ9oz32F+1a36GN3lShEBF/oY3eU+hjd5UoRARf6GN3lPoY3eVKEQHKde+DKSUielIc4MDTC44ScPOx2z2Fcur9GyQuwzRPjdue0t7N6+pXxg5Fa6u0GyVpa9jXtP1XtDh71WqW8ZvK2ZtWfGa1vBU5JSivBrx/bxPl8sXni12/SvBRTSElsboifVOy/CbhRWv4JJGk8VOHDmEjC33i6ru2qLlubNPjVpU+PMfmvTJzni1TApXU8HtWzZG1/SyRv5Gy1surVSzJ1NJ7GE/konCa5pl6Fza1PhqR80aXAvTKmSNwdHI5jhsLXELYu0RMNsEg/7bvgvB0XJ6p/du+C679Ud5wpTWNS80Xma7VrcJ4+9t7GG/Xlmsqq4Rq2VhZjZHcWLo2YXewkm3sWA3REp2QSHqid8FkQ6tVD9lO8febh/VZFTT5RKsqFvHeU15o0uE7TmTznNMKlEOotQ7a1jPvPH7XW1o+DYk/wASQnojZ+5+CmVKo+hHPiFnTXxp/Lf8iBhizqLRMs3m4nOG8Cw7TkupaL4NmNsRCCfSlOP3bFLKHU4C2PMbtg7FNG2/EzNq8cS2ow8X6L1Ry3QuohJDpTiPq2Zjqc74LserdE6NvKyO7dlsWbSaJZGMmrNAVmEIwWImHcXVW5lqqvPZ2L5FURF3K5VERAEREBQoiIAhREBVURLIAiWRAEKIgC8OiB2he7JZAYr9HMP1VYfoRhWxslkOMZNO7Vxh5z2lePouzee0rd2Rc5GldhpBqwzee0q43Vxg6Vt0suBhGuj0HG36o7FlMomDY0div2RDkoGAcyqiIAiWSyArdFSyICqIiAIiIAiIgCIiA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62088"/>
            <a:ext cx="30480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2317" name="Picture 20" descr="D:\Franca\Pictures\Varie\probl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437112"/>
            <a:ext cx="15367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umetto 3 44"/>
          <p:cNvSpPr/>
          <p:nvPr/>
        </p:nvSpPr>
        <p:spPr>
          <a:xfrm>
            <a:off x="6876256" y="2636912"/>
            <a:ext cx="2123728" cy="1728663"/>
          </a:xfrm>
          <a:prstGeom prst="wedgeEllipseCallout">
            <a:avLst>
              <a:gd name="adj1" fmla="val 10888"/>
              <a:gd name="adj2" fmla="val 623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tx1"/>
                </a:solidFill>
              </a:rPr>
              <a:t>IN UNA </a:t>
            </a:r>
            <a:r>
              <a:rPr lang="it-IT" sz="1600" b="1" dirty="0">
                <a:solidFill>
                  <a:schemeClr val="tx1"/>
                </a:solidFill>
              </a:rPr>
              <a:t>DIDATTICA PER PROBLEMI</a:t>
            </a:r>
            <a:r>
              <a:rPr lang="it-IT" sz="1600" dirty="0">
                <a:solidFill>
                  <a:schemeClr val="tx1"/>
                </a:solidFill>
              </a:rPr>
              <a:t>, VENGONO ESPERITE </a:t>
            </a:r>
            <a:r>
              <a:rPr lang="it-IT" sz="1600" b="1" dirty="0">
                <a:solidFill>
                  <a:schemeClr val="tx1"/>
                </a:solidFill>
              </a:rPr>
              <a:t>TUTTE</a:t>
            </a:r>
          </a:p>
        </p:txBody>
      </p:sp>
      <p:sp>
        <p:nvSpPr>
          <p:cNvPr id="46" name="Saetta 45"/>
          <p:cNvSpPr/>
          <p:nvPr/>
        </p:nvSpPr>
        <p:spPr>
          <a:xfrm rot="20495897">
            <a:off x="6412319" y="3056380"/>
            <a:ext cx="504825" cy="79216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Saetta 47"/>
          <p:cNvSpPr/>
          <p:nvPr/>
        </p:nvSpPr>
        <p:spPr>
          <a:xfrm rot="15083066">
            <a:off x="6719736" y="4766713"/>
            <a:ext cx="504825" cy="79216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0" name="Immagine 3" descr="barramia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C:\Users\Franca\Desktop\sinistram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19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16824" cy="765175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rgbClr val="002060"/>
                </a:solidFill>
              </a:rPr>
              <a:t>COMPETENZE CHIAVE E COMPETENZE CULTURALI </a:t>
            </a:r>
            <a:r>
              <a:rPr lang="it-IT" sz="2400" b="1" dirty="0" err="1" smtClean="0">
                <a:solidFill>
                  <a:srgbClr val="002060"/>
                </a:solidFill>
              </a:rPr>
              <a:t>DI</a:t>
            </a:r>
            <a:r>
              <a:rPr lang="it-IT" sz="2400" b="1" dirty="0" smtClean="0">
                <a:solidFill>
                  <a:srgbClr val="002060"/>
                </a:solidFill>
              </a:rPr>
              <a:t> BASE/3</a:t>
            </a:r>
            <a:endParaRPr lang="it-IT" sz="2400" dirty="0" smtClean="0">
              <a:solidFill>
                <a:srgbClr val="002060"/>
              </a:solidFill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2555776" y="3861048"/>
            <a:ext cx="6120680" cy="2304256"/>
          </a:xfrm>
        </p:spPr>
        <p:txBody>
          <a:bodyPr/>
          <a:lstStyle/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it-IT" sz="1600" b="1" dirty="0" smtClean="0"/>
              <a:t>Le competenze culturali di base, o specifiche, si riferiscono ai diversi ambiti del sapere e delle discipline.</a:t>
            </a:r>
          </a:p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it-IT" sz="1600" b="1" dirty="0" smtClean="0"/>
              <a:t>Discendono dalla struttura propria della disciplina e quindi non si possono “inventare”.</a:t>
            </a:r>
          </a:p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it-IT" sz="1600" b="1" dirty="0" smtClean="0"/>
              <a:t>Sono poche.</a:t>
            </a:r>
          </a:p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it-IT" sz="1600" b="1" dirty="0" smtClean="0"/>
              <a:t>Restano essenzialmente le stesse nei diversi gradi di scuola, dove possono invece variare le loro articolazioni di abilità e conoscenze.</a:t>
            </a:r>
          </a:p>
          <a:p>
            <a:pPr algn="just" eaLnBrk="1" hangingPunct="1">
              <a:buFont typeface="Arial" charset="0"/>
              <a:buBlip>
                <a:blip r:embed="rId2"/>
              </a:buBlip>
            </a:pPr>
            <a:r>
              <a:rPr lang="it-IT" sz="1600" b="1" dirty="0" smtClean="0"/>
              <a:t>Vanno riferite alle competenze chiave più pertinenti</a:t>
            </a:r>
          </a:p>
          <a:p>
            <a:pPr algn="just" eaLnBrk="1" hangingPunct="1"/>
            <a:endParaRPr lang="it-IT" sz="1600" b="1" dirty="0" smtClean="0"/>
          </a:p>
          <a:p>
            <a:pPr algn="just" eaLnBrk="1" hangingPunct="1">
              <a:buFont typeface="Arial" charset="0"/>
              <a:buNone/>
            </a:pPr>
            <a:endParaRPr lang="it-IT" sz="1600" b="1" dirty="0" smtClean="0"/>
          </a:p>
        </p:txBody>
      </p:sp>
      <p:sp>
        <p:nvSpPr>
          <p:cNvPr id="6" name="Ovale 5"/>
          <p:cNvSpPr/>
          <p:nvPr/>
        </p:nvSpPr>
        <p:spPr>
          <a:xfrm>
            <a:off x="250825" y="1052513"/>
            <a:ext cx="1512888" cy="863600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LINGUA ITALIANA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484438" y="620713"/>
            <a:ext cx="1582737" cy="3381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800">
                <a:solidFill>
                  <a:srgbClr val="000000"/>
                </a:solidFill>
                <a:latin typeface="Arial Narrow" pitchFamily="34" charset="0"/>
              </a:rPr>
              <a:t>lnterazione comunicativa verbale in vari contesti</a:t>
            </a:r>
            <a:endParaRPr lang="it-IT" sz="80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84438" y="1052513"/>
            <a:ext cx="1582737" cy="3381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800">
                <a:solidFill>
                  <a:srgbClr val="000000"/>
                </a:solidFill>
                <a:latin typeface="Arial Narrow" pitchFamily="34" charset="0"/>
              </a:rPr>
              <a:t>Leggere, comprendere ed  interpretare testi scritti di vario tipo</a:t>
            </a:r>
            <a:endParaRPr lang="it-IT" sz="80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484438" y="1557338"/>
            <a:ext cx="1582737" cy="3381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800">
                <a:solidFill>
                  <a:srgbClr val="000000"/>
                </a:solidFill>
                <a:latin typeface="Arial Narrow" pitchFamily="34" charset="0"/>
              </a:rPr>
              <a:t>Produrre testi di vario tipo in relazione ai differenti scopi comunicativi</a:t>
            </a:r>
            <a:endParaRPr lang="it-IT" sz="80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484438" y="2035175"/>
            <a:ext cx="1582737" cy="3397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800">
                <a:latin typeface="Arial Narrow" pitchFamily="34" charset="0"/>
              </a:rPr>
              <a:t>Riflettere sulla lingua e sulle sue regole di funzionamento.</a:t>
            </a:r>
            <a:endParaRPr lang="it-IT" sz="800"/>
          </a:p>
        </p:txBody>
      </p:sp>
      <p:sp>
        <p:nvSpPr>
          <p:cNvPr id="19" name="Freccia a destra 18"/>
          <p:cNvSpPr/>
          <p:nvPr/>
        </p:nvSpPr>
        <p:spPr>
          <a:xfrm>
            <a:off x="4284663" y="1268413"/>
            <a:ext cx="1008062" cy="504825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Nuvola 19"/>
          <p:cNvSpPr/>
          <p:nvPr/>
        </p:nvSpPr>
        <p:spPr>
          <a:xfrm>
            <a:off x="5580063" y="620713"/>
            <a:ext cx="2808287" cy="1439862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COMUNICAZIONE NELLA MADRELINGUA</a:t>
            </a:r>
          </a:p>
        </p:txBody>
      </p:sp>
      <p:sp>
        <p:nvSpPr>
          <p:cNvPr id="21" name="Ovale 20"/>
          <p:cNvSpPr/>
          <p:nvPr/>
        </p:nvSpPr>
        <p:spPr>
          <a:xfrm>
            <a:off x="250825" y="2708275"/>
            <a:ext cx="1512888" cy="8651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STORIA</a:t>
            </a: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2555776" y="2492896"/>
            <a:ext cx="1655762" cy="5842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it-IT" sz="800"/>
              <a:t>Conoscere e collocare nello spazio e nel tempo fatti ed eventi</a:t>
            </a:r>
          </a:p>
          <a:p>
            <a:pPr algn="just" eaLnBrk="0" hangingPunct="0"/>
            <a:endParaRPr lang="it-IT" sz="800"/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2555776" y="3140968"/>
            <a:ext cx="1655762" cy="7080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800"/>
              <a:t>Individuare trasformazioni intervenute nelle strutture delle civiltà nella storia e nel paesaggio, nelle società</a:t>
            </a:r>
          </a:p>
          <a:p>
            <a:pPr algn="just" eaLnBrk="0" hangingPunct="0"/>
            <a:endParaRPr lang="it-IT" sz="800"/>
          </a:p>
        </p:txBody>
      </p:sp>
      <p:sp>
        <p:nvSpPr>
          <p:cNvPr id="13327" name="Rectangle 6"/>
          <p:cNvSpPr>
            <a:spLocks noChangeArrowheads="1"/>
          </p:cNvSpPr>
          <p:nvPr/>
        </p:nvSpPr>
        <p:spPr bwMode="auto">
          <a:xfrm>
            <a:off x="395288" y="4005263"/>
            <a:ext cx="1873250" cy="95408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800"/>
              <a:t>Utilizzare conoscenze e abilità per orientarsi nel presente, per comprendere i problemi fondamentali del mondo contemporaneo, per sviluppare atteggiamenti critici e consapevoli.</a:t>
            </a:r>
          </a:p>
          <a:p>
            <a:pPr algn="just" eaLnBrk="0" hangingPunct="0"/>
            <a:endParaRPr lang="it-IT" sz="800"/>
          </a:p>
        </p:txBody>
      </p:sp>
      <p:sp>
        <p:nvSpPr>
          <p:cNvPr id="29" name="Freccia a destra 28"/>
          <p:cNvSpPr/>
          <p:nvPr/>
        </p:nvSpPr>
        <p:spPr>
          <a:xfrm>
            <a:off x="4284663" y="2852738"/>
            <a:ext cx="1008062" cy="504825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Nuvola 29"/>
          <p:cNvSpPr/>
          <p:nvPr/>
        </p:nvSpPr>
        <p:spPr>
          <a:xfrm>
            <a:off x="5580063" y="2205038"/>
            <a:ext cx="2952750" cy="1439862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CONSAPEVOLEZZA ED  ESPRESSIONE CULTURALE</a:t>
            </a:r>
          </a:p>
        </p:txBody>
      </p:sp>
      <p:sp>
        <p:nvSpPr>
          <p:cNvPr id="31" name="Freccia a destra 30"/>
          <p:cNvSpPr/>
          <p:nvPr/>
        </p:nvSpPr>
        <p:spPr>
          <a:xfrm rot="20507953">
            <a:off x="1528763" y="820738"/>
            <a:ext cx="750887" cy="227012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Freccia a destra 31"/>
          <p:cNvSpPr/>
          <p:nvPr/>
        </p:nvSpPr>
        <p:spPr>
          <a:xfrm rot="20828253">
            <a:off x="1789113" y="1187450"/>
            <a:ext cx="593725" cy="288925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reccia a destra 32"/>
          <p:cNvSpPr/>
          <p:nvPr/>
        </p:nvSpPr>
        <p:spPr>
          <a:xfrm rot="164314">
            <a:off x="1712913" y="1604963"/>
            <a:ext cx="560387" cy="227012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Freccia a destra 33"/>
          <p:cNvSpPr/>
          <p:nvPr/>
        </p:nvSpPr>
        <p:spPr>
          <a:xfrm rot="807784">
            <a:off x="1409700" y="1865313"/>
            <a:ext cx="750888" cy="266700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20507953">
            <a:off x="1708150" y="2820988"/>
            <a:ext cx="750888" cy="2270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Freccia a destra 35"/>
          <p:cNvSpPr/>
          <p:nvPr/>
        </p:nvSpPr>
        <p:spPr>
          <a:xfrm rot="1407295">
            <a:off x="1641475" y="3422650"/>
            <a:ext cx="750888" cy="2682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Freccia a destra 36"/>
          <p:cNvSpPr/>
          <p:nvPr/>
        </p:nvSpPr>
        <p:spPr>
          <a:xfrm rot="5400000">
            <a:off x="823913" y="3649663"/>
            <a:ext cx="406400" cy="25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8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97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35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1043608" y="0"/>
            <a:ext cx="6984776" cy="849313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002060"/>
                </a:solidFill>
              </a:rPr>
              <a:t>COMPETENZE CULTURALI </a:t>
            </a:r>
            <a:r>
              <a:rPr lang="it-IT" sz="2800" b="1" dirty="0" err="1" smtClean="0">
                <a:solidFill>
                  <a:srgbClr val="002060"/>
                </a:solidFill>
              </a:rPr>
              <a:t>DI</a:t>
            </a:r>
            <a:r>
              <a:rPr lang="it-IT" sz="2800" b="1" dirty="0" smtClean="0">
                <a:solidFill>
                  <a:srgbClr val="002060"/>
                </a:solidFill>
              </a:rPr>
              <a:t> BASE NEL PRIMO CICLO</a:t>
            </a:r>
            <a:endParaRPr lang="it-IT" sz="2800" dirty="0" smtClean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4A881-C0B4-4405-BF6F-E1A313302588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580063" y="1268413"/>
            <a:ext cx="3313112" cy="100806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D.M. 139/07 (competenze degli assi culturali) obbligo di istruzione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580063" y="2852738"/>
            <a:ext cx="3313112" cy="1223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Linee Guida per i Piani Provinciali del primo ciclo della Provincia di Trento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80112" y="4365104"/>
            <a:ext cx="3313112" cy="143986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All. 2 alla O.M. 236/93 (“indicatori” del documento di valutazione con la scala A,B,C,D,E)</a:t>
            </a:r>
          </a:p>
        </p:txBody>
      </p:sp>
      <p:sp>
        <p:nvSpPr>
          <p:cNvPr id="9" name="Fumetto 1 8"/>
          <p:cNvSpPr/>
          <p:nvPr/>
        </p:nvSpPr>
        <p:spPr>
          <a:xfrm>
            <a:off x="250825" y="980728"/>
            <a:ext cx="4537075" cy="1584176"/>
          </a:xfrm>
          <a:prstGeom prst="wedgeRectCallout">
            <a:avLst>
              <a:gd name="adj1" fmla="val -4036"/>
              <a:gd name="adj2" fmla="val 78040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buSzPct val="80000"/>
              <a:defRPr/>
            </a:pPr>
            <a:r>
              <a:rPr lang="it-IT" sz="2000" dirty="0">
                <a:solidFill>
                  <a:schemeClr val="tx1"/>
                </a:solidFill>
              </a:rPr>
              <a:t>Le Indicazioni 2012 affermano che le competenze culturali di base devono contribuire a costruire le competenze chiave, ma non le esplicitano</a:t>
            </a:r>
          </a:p>
        </p:txBody>
      </p:sp>
      <p:sp>
        <p:nvSpPr>
          <p:cNvPr id="10" name="Fumetto 1 9"/>
          <p:cNvSpPr/>
          <p:nvPr/>
        </p:nvSpPr>
        <p:spPr>
          <a:xfrm>
            <a:off x="251520" y="3933056"/>
            <a:ext cx="4319588" cy="1079822"/>
          </a:xfrm>
          <a:prstGeom prst="wedgeRectCallout">
            <a:avLst>
              <a:gd name="adj1" fmla="val -2382"/>
              <a:gd name="adj2" fmla="val 104597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buSzPct val="80000"/>
              <a:defRPr/>
            </a:pPr>
            <a:r>
              <a:rPr lang="it-IT" sz="2000" dirty="0">
                <a:solidFill>
                  <a:schemeClr val="tx1"/>
                </a:solidFill>
              </a:rPr>
              <a:t>Altri documenti però le declinano e ad essi ci possiamo ispirare:</a:t>
            </a:r>
          </a:p>
        </p:txBody>
      </p:sp>
      <p:pic>
        <p:nvPicPr>
          <p:cNvPr id="15369" name="Picture 6" descr="http://us.cdn3.123rf.com/168nwm/sababa66/sababa661211/sababa66121100003/16137781-scolaro-va-a-scuola-con-uno-zaino-eno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8350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 descr="http://us.cdn1.123rf.com/168nwm/azuzl/azuzl1309/azuzl130900030/22256267-carino-scolaro-e-scolara-pronto-per-il-nuovo-anno-scolast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085184"/>
            <a:ext cx="865063" cy="8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3" descr="barramia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Franca\Desktop\sinistram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65397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27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15250" cy="706437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002060"/>
                </a:solidFill>
              </a:rPr>
              <a:t>ABILITA’  E CONOSCENZE NEL PRIMO CICLO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3429-A3A7-4FC7-B59D-EF0DC1A5B3BC}" type="slidenum">
              <a:rPr lang="it-IT"/>
              <a:pPr>
                <a:defRPr/>
              </a:pPr>
              <a:t>38</a:t>
            </a:fld>
            <a:endParaRPr lang="it-IT"/>
          </a:p>
        </p:txBody>
      </p:sp>
      <p:pic>
        <p:nvPicPr>
          <p:cNvPr id="16388" name="Picture 6" descr="https://encrypted-tbn3.gstatic.com/images?q=tbn:ANd9GcRiTW4a3Pf0vDNfQykQbvPuS7HrWpJFIuUUpWE4AOhYiqJWsUPv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9689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metto 3 5"/>
          <p:cNvSpPr/>
          <p:nvPr/>
        </p:nvSpPr>
        <p:spPr>
          <a:xfrm>
            <a:off x="1979613" y="908050"/>
            <a:ext cx="2305050" cy="1225550"/>
          </a:xfrm>
          <a:prstGeom prst="wedgeEllipseCallout">
            <a:avLst>
              <a:gd name="adj1" fmla="val -63928"/>
              <a:gd name="adj2" fmla="val 28311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Le abilità riguardano la persona che apprende</a:t>
            </a:r>
          </a:p>
        </p:txBody>
      </p:sp>
      <p:sp>
        <p:nvSpPr>
          <p:cNvPr id="16390" name="AutoShape 8" descr="data:image/jpeg;base64,/9j/4AAQSkZJRgABAQAAAQABAAD/2wCEAAkGBhQPERUUEBQVFRUWFhYaFhgXGBUZHRcWFxcYFhoUFhQYHSkeFx0jGhcUHy8gIygpLCwsFR4xNTAqNScrLCoBCQoKDgwOGg8PGi8iHSQpLCwuNTApLC82MSosLC0sMCwxKjQsLCwsLCw0LDQsMCwtLCw0LCwsLC8vLCwqKiwsLP/AABEIAKAAoAMBIgACEQEDEQH/xAAcAAACAgMBAQAAAAAAAAAAAAAGBwAFAQQIAgP/xABDEAABAgMDCAcGBQIEBwAAAAABAgMABBEFITEGBxJBUWFxgRMiUnKRocEUIzJCYpIzQ4Kx0aLwFWOywyREU3PC0uH/xAAbAQACAwEBAQAAAAAAAAAAAAAFBgADBAcBAv/EADERAAEDAgQEBQMEAwEAAAAAAAECAwQAEQUSITFBUWFxBhMiodGBkbEyUuHwFELBI//aAAwDAQACEQMRAD8AeMSJEiVKkSJGIlSsx83n0oSVLISkYkkAAbyYEsrM5DMlVtqjrwxSD1UH61bdwv4QprdyomJ5VX3CRqQLkp4J9TfGR6UhvQammDDsBkSwFq9KOZ49hTVtnOrKMVS1pPqHYuTXvn0rAZaWdubd/CCGRuGkfuVd5QERIHLluK42pyjeH4TG6cx6/G1W81lfOO/HMu8lFP8AppFa7NLX8a1q7ylH9zHyiRnKlK3NGEMMtfoSB2AFe231J+FSk8CR+0WcrlZNtfBMujisq8lViprEiBShsai2Gnf1pB7gGjWzc7M41+JoOj6hon7k/wAQZWLnYlXqB4KYV9V6fuGHMCExGdG6uqNCJbieN6EScAhPDROU9NPbaumZaaS6kKbUlSTgUkEHgRH1jnKxcon5JWlLuFO1OKVd5JuPHGGvklnManCG36NPG4X9VZ+knA7j5wRZloc0OhpNxHAJEQFaPWnpuO4o2iRKxI10vVIkSJEqVIkSMGJUqKVTGFRl3nLLhUxJKoi8LdGKtoQdQ+rXq35zl5daZVKyyuqLnlj5jrbB2bfDbC3gZKk/6Ip5wLAwQJMgdh/0/FSsSMoQVEAAkm4AXknYBDNyPzVVAdn9xDI/3CP9I5nVGFppTpsmmidiDEFGZ09hxNAli5NzE6qku2VDWrBI4qN3KD+yMzaQAZp4k9lu4cNNV55AQyJeWS0kJbSEpFwAAAA3AR9YKNw0J/VrSHM8SSnjZr0J6b/f4ocks30izgwlR2rqr/UaRatWIwi5LLQ4IR/Eb0YjWEJGwoCuS84brWT3JrTdsVhfxMtHihB9Iq53ICRdHWl0J3oqk/0wQxIhQk7ioiQ82boWR2JpZ2xmbSQTKulJ7Ll4+8XjmDA5b+TCpGz0hwDpFP1XS8ABKgkV2fzDom3KJO+KadmkNtqLiQsEaIQRXTJwTTXCtiLqBNajN6Em599KORsblJALqsyUm/X70gg0SKgGm2hp4x5hkusKau0EhOpKTQAdkVuNIGMp7PQAHEjRNaKFKVrrGqsFHYZQnMDemOD4jRKfDK0Zb7G9/vRBkNnLUyQzOKKm8EuG8o3K7Sd+I3w223AoApIIIqCNYOsGOYoYGbbLoy6hLTCvdKNG1H8tR+U/ST4GLI8gpPluVixrBUOJMqKO4HHqKb8SMVjME6RqxAfnIys9iY6No0edBCdqE61+g38ILX3ghJUo0SkEknUAKkxzzlNbip6ZW8rAmiB2UD4R68SYySnvLRYbmmDAcOEuRmWPQnU9TwFVRMZSkk0AqTcANZ2CMQyM1OSIcV7W8Oqk0aB1qGLnLAb67IEtNlxWUV0KfNRCYLqvoOZ5VeZvsgRKpD8wkF8jqg/lA6u9tOrCDqJGHHAkEqIAF5JuoBrJg8hAbTYVyaXKclOF103J9qzFFbmWktJ1C16Sx8iL1c9SeZgMytziqdJakyUt4FwXKX3eynfid0ApMDpGIBByt6ml+TiQScrevWji0c6z6rmG0Njaqq1egHnFK7l3OqP46hwSgekUMSBa5byt1UKXKeVuo1fNZdzqT+Oo95KD6Rc2fnVfR+M2hwbU1QfUeUBEem0aRA2kDxuiJlvJ2VUblPJOijTsZtP2htDtCgKSCAqlQDffS6KVE+JgqXT3aFaLZPzqpeR/eHOPNtzYp0IVooSkdMofKnU2n6lbNkULDDk84A2OjbbuTsbT6qMDIDRU4qc+bXN7ngPk8OQ706E+kJq/9n6S6lf78oFMtbMmCjopeXeXUJUVpoUi8kopiTgajhDBlZYMopUmgvUo3neTFHN5XpcUW5L3ykqT0ix+GhNesC4SATSuFaQUh49KkSbRWAtA/de3ckbdq8KQ2L5rHpSpXYL7SRpsuJ4pOMapFLjDUtNtaz0pUKk3gDqgagDjz8oGcoZJLrSlUo4gV3lOsV1iCb0d1eZ1wjMbk22+lOWGeIk5kR1IsnRIPtRvmwys9qZ6B01daAoTitvAHeRgeUHMc4WBbCpOYbeR8hvHaSblJ5isdEyc2l5tLiDVK0hSTtBFRGiI9nRY7ihHiDDhFfzoHpVr2PEf9oRzq2z0El0aT1nlaP6Reo/sP1QlIOM7lp9JOhsYNIA/UvrHy0fCAeB8teZw9KcPD8YMQknirX49q3bGsxU0+2yjFagK7BrVyFTHRUhJJYbQ22KJQkJSNwhW5nLJ0nXX1D4EhCe8q8n7QPuhtRuhN5UZudK3iaWXZIZGyPyakLHOPlYVqMqyeon8Uj5ldjgNe/hBrlbbXscq44Pipoo76rh4Y8oRylEkkmpN5J1k6zFOISChORO5/FIGJSCgeWnc79qxEiQ1MhshwwlL8wmrpvSk4NjVd2v2gVHjqfVYbUIjx1PqsKFrDzczEyApyjKD2gSojcjVzIgqls1Mske8cdWeISPAD1g1jMHW4TKBtfvR9uAygbX70EzGamWI6jjqTxSoeBEUKMgFMTFC6hzRQXEgAglQNEBQwAKht+UwxbatZMq0pxeq5I7Sjgkf3hWAWybRemngpsjpyFBWkhSkKQVaQqUmqNEkjgYw4lHIZuwj1VpZgxlLuoW+a0Wm+m/HcDLSCSsrICluH4jQ3lRwrqFwiznMtpKSa92rSCcEtg3nvGg5kx9s4NhD2UOuOgONipGCXDrCU412HxhX2YoP6SjQaBGjW8CvzkYE3XVuitnBVzlgyQQ0ixUlJ0197n2rxx95DmVCRl51cW1lY/PJ0XgGWFYMpGk47S8VJvphgBH2ydb64D1G2rtFoYEjDpSMRj1cK41iletllmuiS4s4nGvFezcI+lkWXO2ofdDo2a3rvCeAOKzuHlDqmI3Ej3ASwyOJ0+w3J679q+cxUrXU0dWhlLLMK0HXUAm6l6qd7RrTnFdbculxlak3MgAl000SDQgNEGrhNw2b4sskM3TUlRx6jr+2nVRXUgHE/UeVI1c5llzDqWUs0DQJqhNAdIDqqN9NECoA28oUncSjzZP+JBUco/UsjS3QAX12FFIQU26laxxFhe3udPvS1MOPNHbXSyqmVHrMqu7iqkeB0hCgfllNnRWCFDbBZmrtHop9KdTqVIPEdYeY84rYPlPZb34V0TGGhMw8rA1AzDjt26VTZXzXSz0wr/NUPtOj6RUR9Jl7TWpR+ZSlfcSfWPnGVZuomjUdvymko5AD7Cnfmrkujs9KtbilqPjojyTBhFFkM3o2fLAf9MHxqfWL2GBoWQB0rkM9ZXJcUf3H80tc7NoVWyyMACs8T1U+QV4wvoKM5LmlPrHZQgeVfWBeFyYrM8qkmarM+qifN7YgmZsKUKoaGmd6q0SPG/8ATDkgEzTS1GHl61OAckpHqowdwahNhDI660bgNhDIPPWvDzwQkqUQEgEkm4ADEkwAWpnaQF6Eoyp7rBIUTohSjgEihJryiZ4LYU2w2wk06Ukr3pRTq8yR4QtrAt4yTvSBsOYihNMdYNMRFcmQpJKEb29+VOuH4UFRDLWgr10SOXPnRXb2U5mnGzMlLKRRNBVQQT8SqYn/AOQXLtqWs1kIlqOrUAqoIOlUXLWoatgEK9FoNzLji5glSqleFLr6poLsKXboJshFyswp0zNEpb0SkKUAkg1F4GJqBcNsWMyCpWRYtoP7ehL0YZVltCvQfUSLDXYDjpWFNTFprVpJW4VChIuSgY0BNyeED1u5DLs1aNNekHEkjRF1xvSquOKTzhnzWXkuyNCWbK6XCgCEDyr5Rrvu+2zDqX0oV7OE6CCMXFJ0iu/EYJGq4xVMxA4ehakKIKxrbja3zvQxURb6Fhs22P4HvtQRkrkc3Mq6Z9CQyk66ALI1Vw0dvhB7/jrSRoS6FO0FAlpPVFNWl8IEDrEtMrAIZCqYKXQgbkoJ0UU2Uj7qsWdcFFroNmmAPtRdC7MQJKh/mSAQNgV3A+mp/FWRWfIRlTqeJq6ROPLCukCWRqAOkvmRh5RT2jIJCdJI61fiJJPMkxuWPk46zXTWihvoNImu3CN2ds/RbUfiASSQBeaCtEjWY3QJmHRv/NtxNzyFv79TVykLUdqAMpWAtgqNykEeZoRwOMD9gTRammFj5XW/DSAPkTG7lBbaXgEthQFesVUBNMAQDqMUiF0IOwg+F8a5DiS7mTXSMFiPNwS09xvpyBr0+1oKUk4pUQeRI9I8Ra5VyvRTswnY6s/cdL1iqjMoWURRxhzzGkr5gH7iugsh3NKz5Y/5QHhUekXsB2aqe6Sz0p1trWk+OkPJUGEMDRugHpXIJ6C3KcSf3H80nc5LdJ9Z7SGz5U9IF4YGdmzyFsvDApKDxB0h5FXhC/hcmJyvKpImJyvqpoZppmrDyNaXAeSkj1SYO4Tmby2xLTYSo0Q6NA7lV6h8aj9UOKDUJwLZHTSjkBwLZA5aUvc8NkKcYbfSK9Eohe5K6X8iB4wo46ceZC0lKgCkihBvBBxBELy2czzbiiqWdLQPyKGkB3TUEDxiuVGUtWZNdBwPG2ozXkP6AbHvwpd5O2kyy4TMtFxBSqgBHxaqg4jEc4Nsj8lPb2i6SWkaRCBopJUBirYBW7XhG5ZGZxtCgqZeLgHyJTog7iokmnCkMSXl0tpCUAJSkAAC4ADAAR9RmFoVnVyt/eVDsXlRXFK8glRUbkm9h0A40MM5uZcfEp1XMD9hFXnAYRJssqYql7S0Aup0ujCSSkq1jDGD6FFnItoTE10aTVDIKeKzerwoByMSfk8olQBPClOY+WWTlNidKoZe3n219Il1ekcSTWveBuMG+SmV7k48llbaQSlRKwT8orXRpw1wuYPM1FnlTzrxwSkIHeUanyH9ULrcJmU4EuJvQiDJf80JCjY70wP8PO0RpWsfZmXHVXpbSVEDE01XxdwK5zp7orOcGtwpQOagT5Axtc8PQQkqynTqacImZ59DfMge9LHKW2ZScqtDbjTu2iSlfeAOO+BpKakAa/WMRu2JLdLMsoHzOtjlpCvlWKmWggBCdq6u20mIyQkmwF9TeifOxZvRT3SanUBXNPVP7A84C4c2dqx+mlA6kdZlVT3FdVXnonlCZjbLRlcPXWhuASfPhJHFPp+23tTFzOWtouusKPxgLT3k3EeBH2w2o5ssa01Sr7byMUKB4jWOYqI6LkJ1L7aHGzVK0hSTuMboTmZGXlSr4mhlqSHhsv8AIquytsX2yVW2Pi+JHfTeBzw5wjlJINCKEXEHURqMdFQsc4+SZQozTQ6ij70D5Vdvgde/jFOIR86c6dx+KQMSjlY8xO437UBQ1chct0vpSxMKo8LkqP5g1X9rdrhVRIFR5CmFXG1CI8hTCriui4kKCxM48xLgJco8gdokKA3L18wYKJfOtLEddt1J4JV5gwdbmsrG9u9H257KxvbvRvGICn860sB1G3VHZRKfMmBi285UxMApaAZSeyarI7+rkOceuTGUDe/avXJzKBvftRXlvlumWSWWCC8biReGxtP1bBzhTk1iE1jEApEhT6rnagEmSp9VztWQIduRliexyiEKFFnrL7ytXIUHKArN1kmXliZeHu0H3YPzqHzcB5nhDSgph8coHmK3P4orhscpHmK47VIVWeS1qrZlwfhq4rieqkeGkeYhnzc0lpCnFmiUAlR2AXmOdrftczkw48r51XDYkXJHIUi+a5lRl50/eGoZdk+cdkfk7VXwW5r7O6a0EKpc0lSz4aI81QJQ3s0FjdHLrfUL3VUT3EV/dVfAQPiozODpTfjsnyIS+avSPr/FHc3KpdQpCxVKklKhtBFDHO1v2OqTmHGV/Ibj2km9KuYjo+AbOfkl7Uz07Qq60DUDFbeJG8jEc4Iy2s6bjcUl+H8QEWRkWfSrTseBpMwyM1OVvRn2R49VRqyTqUcW+eI312wt4ylVDUXEYcdsCmnC2rMK6BPhImsFpf0PI866djDjYUCFAEEUIOBGwiAfN9l8JtIYmDR8C4n80DX3to14wcweQtLibiuTSorkVwtOixH9vSuyuzdqaJdlElTeJbF6kd3tJ3YjfAORHRUUFuZFS04SpadFZ+dFxPHUrmIGyMPCzmb0NL8nDQo5m9OlJOJBxaOap9F7DiHBsVVB9QfKKZzISdT+Qo8FIPrAxUR5O6aFLiPJ3SaoIkXzeQs6r/l1DiUD1i4s7NW+u95xDY2Cq1eg84iYjytk14iK8rZJoJg3yRzeKfIdmgUN4hBuUvj2U+Z3QZ2HkPLShCkp03B867yD9IwTyEEEE4+HhJzOa0VjYaEnM7r0ry20EgJSAABQAXAAagI9RmAnL7L5MkkssEKfIv1hsHWfq2DnBJa0oTc0wRYrklwNNC5NUWdbK4K/4Nk4EF4jbiG/2J5b4WcelrKiSokkmpJxJN5JMeYAuuFxWY11nD4KITAaT9TzNblj2WqafbZb+JagOA1qPAVMdFWdIpl2kNNiiUJCRwAgGzVZJ9A37U6KLcFGwflbx0uKv2pthhQUiNZE5juaQ/EWICS/5SD6Ue54/FSMGMxI20tUns5OQ3s6jMy6fdKNXEj8tR1j6SfAwAx0460FgpUAQRQg3gg6iIT+XWblUqVPSoKmcVJF5b/lP7QKlRretFPuBY4FAR5B14Hn0PWgRCykggkEGoIuIO0GGbkhnVoEtT3APD/cH/kPDXCxiRjadU2bppknYexNRldHY8RXTUvMpcSFNqCkm8FJBBG4iPpHOti5TTEkay7hSNaTek8Um7nB/ZGeRJAE0yQe03ePsN45EwUbmIV+rQ0hzPDcpg3a9aem/wBvimZEgek8v5F0XTCE7l1SfMRaN20woVS80RuWj+Y1haTsaArjvNmy0Edwa3YkaTltsJFVPNAb1o/mKudy/kWRfMIVuRVR/piFaRuaiI7rhshBPYGiGPm++lCSpZCUgVJJAAG0kwt7WzyJAIlWSo9pw0HHRF58RAFbmVUxOn37hI1IFyR+kY84yuTEJ21NHYfhyU8buehPXf7Ud5X51QKtSF5wLxwH/bBx4nzhYOOFRJUSSTUk3kk6ydceYkCnXlOG6qfIOHMQUZWhrxPE1INs3eQ5nFh99PuEG4H8xQ1d0a9uG2JkPm7XOFLswChjEDBTnDYnfr1bYcsvLpbSEIASlIAAFwAGoCNkaNf1r2pexzHA2DHjn1cTy6Dr+K9pFMIzEiQVpAqRIkSJUqRgiMxIlSgLK3Nc3MkuStGnDeU/Io8B8J3i7dCqtWxXpRehMNqQdVcDvSrAx0lGvOyDb6Ch5CVpOIUARGN6Ileo0NMmHeIX4oCHPWn3H1+a5oiQ3razQMuVVLLU0eyesn/2HiYDLRzZTrODYdG1tQP9JoYHLiuI4XpzjY5CkD9eU8jp/FCkSNuZsh5o0cZdTxQoedKRqkUxjOQRvRZK0LF0kGsRIgEbUvZTzho204rghR86RACdqiloQLqIFasSCmzs2k88RVoNja4QP6RUwZWLmfaRRU04XT2U9VPM/EfKNCIzi+FqEycchRxqvMeQ1/ilfZtlOzKwhhClq2AYbycAOMNHJLNWhmjk5RxeIbF6E97tny4wcyFmtS6dBltKE7EgDmdvONqCDMRKNVamk7EfET8kFDXoT7n6/FYCaYRmJEjbSzUiRIkSp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6391" name="Picture 10" descr="http://www.fiscooggi.it/files/u24/Obiettivo_centr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525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metto 3 9"/>
          <p:cNvSpPr/>
          <p:nvPr/>
        </p:nvSpPr>
        <p:spPr>
          <a:xfrm>
            <a:off x="6372225" y="836613"/>
            <a:ext cx="2303463" cy="1296987"/>
          </a:xfrm>
          <a:prstGeom prst="wedgeEllipseCallout">
            <a:avLst>
              <a:gd name="adj1" fmla="val -63928"/>
              <a:gd name="adj2" fmla="val 28311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Gli obiettivi riguardano i docenti</a:t>
            </a:r>
          </a:p>
        </p:txBody>
      </p:sp>
      <p:pic>
        <p:nvPicPr>
          <p:cNvPr id="16393" name="Picture 14" descr="https://encrypted-tbn0.gstatic.com/images?q=tbn:ANd9GcQhMElLJ6YyC8hbSlVEycXZae5km_rZdubKs3Ggrx0Sha3kTItRjg"/>
          <p:cNvPicPr>
            <a:picLocks noChangeAspect="1" noChangeArrowheads="1"/>
          </p:cNvPicPr>
          <p:nvPr/>
        </p:nvPicPr>
        <p:blipFill>
          <a:blip r:embed="rId4" cstate="print"/>
          <a:srcRect r="22678" b="4762"/>
          <a:stretch>
            <a:fillRect/>
          </a:stretch>
        </p:blipFill>
        <p:spPr bwMode="auto">
          <a:xfrm>
            <a:off x="4427538" y="908050"/>
            <a:ext cx="11699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umetto 3 11"/>
          <p:cNvSpPr/>
          <p:nvPr/>
        </p:nvSpPr>
        <p:spPr>
          <a:xfrm>
            <a:off x="755576" y="2204864"/>
            <a:ext cx="3241030" cy="1656184"/>
          </a:xfrm>
          <a:prstGeom prst="wedgeEllipseCallout">
            <a:avLst>
              <a:gd name="adj1" fmla="val 140273"/>
              <a:gd name="adj2" fmla="val -1342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b="1" dirty="0">
                <a:solidFill>
                  <a:schemeClr val="tx1"/>
                </a:solidFill>
              </a:rPr>
              <a:t>Le Indicazioni 2012 non individuano abilità, ma gli obiettivi relativi alle singole discipline.</a:t>
            </a:r>
          </a:p>
        </p:txBody>
      </p:sp>
      <p:sp>
        <p:nvSpPr>
          <p:cNvPr id="13" name="Fumetto 3 12"/>
          <p:cNvSpPr/>
          <p:nvPr/>
        </p:nvSpPr>
        <p:spPr>
          <a:xfrm>
            <a:off x="3131840" y="3573016"/>
            <a:ext cx="3167063" cy="1871539"/>
          </a:xfrm>
          <a:prstGeom prst="wedgeEllipseCallout">
            <a:avLst>
              <a:gd name="adj1" fmla="val -91868"/>
              <a:gd name="adj2" fmla="val 19289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b="1" dirty="0">
                <a:solidFill>
                  <a:schemeClr val="tx1"/>
                </a:solidFill>
              </a:rPr>
              <a:t>Tuttavia, gli obiettivi, sono quasi sempre formulati con verbi operativi, quindi possono indicare anche delle buone abilità.</a:t>
            </a:r>
          </a:p>
        </p:txBody>
      </p:sp>
      <p:sp>
        <p:nvSpPr>
          <p:cNvPr id="15" name="Fumetto 3 14"/>
          <p:cNvSpPr/>
          <p:nvPr/>
        </p:nvSpPr>
        <p:spPr>
          <a:xfrm>
            <a:off x="5508104" y="4797152"/>
            <a:ext cx="2161034" cy="1151955"/>
          </a:xfrm>
          <a:prstGeom prst="wedgeEllipseCallout">
            <a:avLst>
              <a:gd name="adj1" fmla="val 71062"/>
              <a:gd name="adj2" fmla="val -31969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sz="1600" b="1" dirty="0">
                <a:solidFill>
                  <a:schemeClr val="tx1"/>
                </a:solidFill>
              </a:rPr>
              <a:t>Le conoscenze si inferiscono dagli obiettivi.</a:t>
            </a:r>
          </a:p>
        </p:txBody>
      </p:sp>
      <p:pic>
        <p:nvPicPr>
          <p:cNvPr id="14352" name="Picture 16" descr="C:\Users\Franca\AppData\Local\Microsoft\Windows\Temporary Internet Files\Content.IE5\ZO9K300Y\MP90043928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4002" y="1104494"/>
            <a:ext cx="237296" cy="37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8" name="AutoShape 22" descr="data:image/jpeg;base64,/9j/4AAQSkZJRgABAQAAAQABAAD/2wCEAAkGBhQSEBUUExQUFRQWFxcWFxUWFhcXGhwgGRcaIBkeGR8dICkhGBsjHCEcHy8lIycqLS0sGiA2NTAqNSYrLCkBCQoKDgwOGg8PGjEkHCQwKTAsKi0tKSwpKSwsKSksLCwpLCwsKSwsLCwpLCwsLCwsKSwpKSwpLCwsNSwsKSk1LP/AABEIAGsAaAMBIgACEQEDEQH/xAAbAAABBQEBAAAAAAAAAAAAAAAGAAMEBQcBAv/EAD0QAAIBAwIDBgIHBgUFAAAAAAECAwAEERIhBQYxEyJBUWFxgaEHFCMyQlKRFTNigqKxFnKS0fFzg7LB8P/EABoBAAIDAQEAAAAAAAAAAAAAAAIEAAEDBQb/xAAjEQACAgEEAwEBAQEAAAAAAAAAAQIDEQQSITETQVFhIqEU/9oADAMBAAIRAxEAPwDcaVKlUIcJpuScL1OPCmr69WJSzHAG+enQZOT4ADJrK+P86yXEnZ26lo3XebB0sGGNt0ZACdmDeorGyzbwaQrcjR7nmKJC4LAaUMm5A7oyCx8lG+/pQ1H9KEEkaGD7V5MlUQEEAHDM4P7tR5t12wD0oSi4PLLb9neSdqwBQSISraT1BbbIIxkEeG+diHl+rWmf3cOs5JOwJxjc9B7bfOlHqH0uxyOmXb6JnEOfL9bgKkCiPO8rlygHiSV/sFPua0Lg3G4517siOw2Okj5+RrN7iSKWM99GXrlXyP6TuKpuSuP/AFfiCwoYzBISpaMqVDY7g37yE4I3ZgfDBq6rJZ5KtpilwbrXa8RvkAjx3r3XQEBUqVKoQVKlSqEFXlmxXqmriPUpHmMVT6ICPNfMgbNtBh5yD1+7GCCNcmxwo6gHdug2yazHhHFLS2RCVjWZmZNajd++RrHiEb7223l4UXXHDzHJeWwxqnV7mMkBsk4VlcEEMA4XY9Vf0oV/woEIuGtmgibQshDp2yBgAWC4IVQ2xwQ2N8CkpLf2dOqO1ZQZ8LhE4Ohs6TgnqPbI8fT2rvEeRVuNpJHxjBVDpB9/MfCra27K0tmOAkUKEnA6Kg39z8yT61YW1yskaupyrqGU+YYZHyoIUpcm0rOcAPZ/Q1YrJrkDyYxhCQifEKASfc03xrlm3s7u2uFgzFkxdlGinvkfZEDbfUMdeuPE7mXHrySK1mkiTtJERmRME6iPDA3PwpjiFv8AWrPBUoZI1YA7MjEAr/MrYPwrZ8rkwwugh4DxJJ4EePdCAQd+hGfHcex3FWdB/wBGlyp4bAc/gXJOBvkhvbvaqLQ+ehz7VvW+BCawz1mlmob8UQNpJ3/+z8BUwUakn0Dho7SpUqsoVcau1w1CGf34zxX2tn/quF/9LT3EOGpOpSQvpIIKhioIPnim+bLcx31rKp3aRoWHmkq6vjpdAfifOmOZr5IbZpXRZArJhCM5LMFwM9WwTgePSkcPJ16pLx8nvlEdvw9Un+0yrxOW/GFdkOfPIFXT2xjh0W4RSihY1cMUAXGAcHOMbZz+tA/L3HpbZNLQHsg76EUjtURnYqGUnS2AfBsjYYPWiWLnezPWYRn8sqtGf6hj9Caalp7IdxF1bXLpnnhnEJIdf1+4tkkd8xxq6qqKAAAC+C5zuT609x7mOKC1eUMrnGmNUIYu7bIq46knFC3FrPhxZ3iuJmeRw7Jbn6wHYEYyrKy4z0BIG3pUHhvAZjGO0hsgBsiSQgyaQNu0eMgB/E6QfegdNr5jHP8AgMrox4bLvhPCnWCG0MjxiGJTM0baWLyEtpDYJVRkkkYJyvTfNhyrz7EIUjkMocg6C8cmZAGI1phT2g06SSPPPjQq7PFFcgwssPdWX6vOOpCboJVDbqQp3x6VPs+MTqSyxzzKiYRDFDktqxoEsZ0qAADuD1G1LKUlLa00zTbCUUSeEILi7guDjVJNcMrjqIYwY0VT+UsVb11Z3rVFrPeWotV3EBG0QjtwOzYgsuuUbEgkHaLrk9fWtDFM1exfUYTSO0qVKtxY5XGNdNDnOvHjb2+EwZZCscSnxZzhc+g3Y/wqaGTwgopt4QP8UlNzxJSv7q1Vi3rLIulV/lTJP/UA9q/jdor3tvr1MojkdUJOjWjR6W09CwDNuauOE8OEESxgljuWc9XYnLsfUn/aqbmaTTeWLeDPNEf548j5rWema8scnRur20NE2W2Vuo38/Gmf2Yvmf1rnCuIieISAYBZ1x1+47L88Z+PxMyvVKXB5/A1FaqvQfE707SpGoWVd1YygyGJ42VyGaCaNGRiABjV95cgDfcZ3x4V64DfxyTF7e2ljDZSZiEjjDJ5gHvuDlcqN/PYU1ezFL633OiWOaM+WpdLr8cBh+tT+WzhrqPwWcsP+5Gjn5k1xNfVFLevp1NFZJy2smci3pa6ulnws6uFCjp2ePsSviQRqJP5s9MCj5azri9qyOl1ED2sIOpR1kj6unqRjWv8AEuPxUc8KvlmiSRSGVgCCOhBGxHoRXPql6C1NbjLLJtKuUq3FRGgDmcZ4pa6vuhbgp5awiAfEIXx8aPzQzzdwDt0BU6XQh0kAyUdejY8QRkEeIJrG3rJtS0pckWg36S+JLClo7HBS5Eg9Qkbkj47D41ZXHHbqIAS2TMxZUDxzR9kxY4XdiGUE46qcetXHAuV3eU3F6sbPp0Rwga44gTlsFh33J6tgdABgdc6k9yl8H77YuLigS5Qv4Us4Y+3hLhMuBLGTqYliNj1GcfCiFJAehB9jmrrjyWltF2j20T5ZUVFii1MXOAAGwDv8s+RpniHLVgIu0ktETYHTHHh8kZ0jsty2dtvGuzHXYWGjjuj9K2lXiw5UWSJZrK5njVhnsbg9so81bJ7SNvPvHHltiu8B5Xa5j13U8hIZ0eCH7FFZGIILAmRxtndgCD0rb/thgDwso+a5WH1cx6O2E6iMO2lcsjr3vHG//HWoXJV60N5LBcM/bTokp14wXTIcRle6yacFcHYKQdxgHUVrw+Ob6u1vEj57vaRKdewwVdshsk6QCc5HSrKble0YYNtB57RqpHqCACD6jeubqLXc/wAG6V4nn2V7NgZOwHUnbHufCufRjLmz/gLymLO32fayaCB5acY9MV4TlKwnw2WnQlgENzJJGSv3gF1lWx8sUr+zWwZJYgVt8hJEySIyThJBn7q5wreGNJ2wcp7XDkZtt8vAag0qatptSg0qYTysiJXcX5khtl1SOB4D1PgABux9ACaAuZfpAuGQGCMrGxIWRsMc+ACjIDHw1Z3/AAnpXjmvhBa5aVw+koqiRRrCEMxcOvUK3dOoeXUYzUOTiRCFpQGBBxcRacMB4TA91h4ZbB9SaRla5dmj/h4RRniV2yujSuWLA4I1aWVtSZU/u2yoIAPTvasYB0bh3P6taSXEsZRYnCSFW1KdShlZCcEo2QNwMZz03oIsuGGZgqRKuQCUOrGDvqlJ3WPVkrHsW8fIGfLHYJaSxXDR6jNLHMZGVe0I2U4J2zHoAC9ANq1rkm8ILLlyXVpxeK4jlzHq7LZ42VW6xhxp/CwZGGN/Go/LnMkd/HLoRlVG7MhiNWCo6qDqQ9Rg4IIPvXv9r2sUegamTGMLFLICOmCdJyPDc1TQc08Nt5GdUkjZ8BiIJcYUADYDAwBgACmCFpwy5gtphZRRaOrhVcMcMNTO4JLKNW2pupI86lxJ2V4wH3LhdePKSMAN/qTS3vGx8aoZeMcPuLiGcXpjkiZmRWbs1OpQpysydMDHdx1J64IIeJFXiEqOp7NhIjhhjbqM5xhlLL8ahCLzFaRNJAW1pJ2gWOWMLqBzq0EnOVbG4wc48OtOcF5jW6GVimUHPeZPszjxV+jqfAjrTPMPOFraY7V1MmNSx5GrcbE5+4PU9egz0oIvvpEac6YWZU6aYcoSP8wR5SP8scfuahWQyveFuLmPsLaCMKVBuGTJGzH7NFZduqkk/j6EA1L4Ws0kTRXcaNlSpcMuJAcg5QfcyvhkjfGTWWyzajlkYZ6tIrs2/rc3KZ/0CnYpIB1mlX2g4ef/ABkJ+dTj2Q0rlK4ZC9tISXhbTqP4lIzG3uUwD/ErUqhckcNQ/bI2oMANZj7NiFzgHDEEA5xjHXxpUEOgZ9hXcWKv1G/mOtDHGuQUlD6SY2cEM0ZCE5/MCCre5GaMaVXKqMilJrgo+C8tpAmMZOckncknqWPifkPhVJzBy2VYyQr3zjJDmHX0HfkRS+wwAAd6N6bkQHYjIoXUkv5LU37MihtXc57HVv1W0LZ3/PeOSfcR1K/Ydy+ywLg9O0kgX+mGA/3rT0tVHRR+lOhai3P2E5L4ZFcfRddSg4aGLPjH2o/X7oPxFc4R9EdzHMHllhdRnKi3Q6iRgFge4xGcglSR4Yya19a7R7H9B3fhnV99EUNxKJZy7PkknUq5JxuQq+QCgdAB087Wz+jC0QAFCw/KzOw/Qtp/poxpVXjXsjmyjteTrWMd2CIe0aD+y1J/w/D+QfoP9qs6VX44/Ct7+ka0sVjGEGB5Uqk0qJLCwgW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6399" name="Picture 24" descr="http://1.bp.blogspot.com/_zs_oQcvX5_0/SOtuAJMX6fI/AAAAAAAACHM/AtcTj_Ny_a8/s320/scola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420888"/>
            <a:ext cx="12382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AutoShape 26" descr="data:image/jpeg;base64,/9j/4AAQSkZJRgABAQAAAQABAAD/2wCEAAkGBxQSEhUUEhQWFRUXGBwYGBgYGBwcGBwdHxodHCAcHRwbHCkiHx4lGxgYITIiJSotLi4uGB8zODMtNygtLisBCgoKDg0OGxAQGzQkICQsLC8sNCwtLCwsLCwsLCwsLCwvLDQsLCwsLC8sLCwsLCwsLCwsLCwsLCwsLCwsLCwsLP/AABEIAMcA/gMBEQACEQEDEQH/xAAcAAABBQEBAQAAAAAAAAAAAAAAAwQFBgcCAQj/xABCEAACAQMCAwUFBgIJBAIDAAABAgMABBESIQUxQQYTIlFhBzJxgZEUI0JSobEzYhVDU3KCksHR8CSisuFjcxY0s//EABoBAQACAwEAAAAAAAAAAAAAAAADBAECBQb/xAA3EQACAQIEAwYGAQMEAwEAAAAAAQIDEQQSITEFQVETYXGBkaEiMrHB0fDhFELxBiMzUmJyghX/2gAMAwEAAhEDEQA/ANxoAoAoAoAoDmQ7GgMj7R9oJLqQ4dlhVj3aqWXI5anwRqJ5gHYZ5Z3rz+L4lNycabsvd/jyO9huHwhG9RXfsvIYcK4jLbOrwswwd49REbj8rLuAT+YDI/SosPxGrCXxtyXO+voS4jA06kfhST5NaetiR7R9snvDpt5GitgoDFTpkkcqCy6gcqqZCnSQSwYZwN+jj8a6TyU93rfojnYHBdredTZaW6v8Fd+yrqLjWrnm6SOjH4srAk+prlLHYhf3vz1OpLB4d7wXloXPsV2vlWaO1u3MiyZEMxAD6hv3cmNiSPdfbPI77ntYPGKurS0l+6nGxmDdB3WsWWbj/buws2KT3C94OcaZeQfFUyR88VfKRFx+1Ww/GLiPbPjt35efhBwPU4qNVab2kn5kjo1FvF+haOD8ct7tNdtMkq8iUYHB8iOYPoak2IyRoAoAoAoAoAoAoDwmgDNAGqgDNAANAe0AUAUAUAUAUAUAUAUA3vrxIY2kldURBqZmOAAOpoCh3ftIck/Z7YaejzuUJ9e7VGIGPzFT6VzqvE6MHZXl4bepfpcOqzV3p47+gL7QWZCssAUnC6o3LjfYkgopHyzz3wBmkOJUZxd9HZ6PmZlw6tCStqrrYq/D+GPIoIwq45nr8B1rhxoOeux26laMXYdJwNtQ1MunqRnPwwR+tbrC66sjeJVtFqS9vaRxjCIq/IZ8ySeeTVpJLYquTluJ3trERmQKo/NsD9f9K1lGDXxIzCc0/hfkQE1nbsMd8+xBBEbAgg5BBBBBBAIIwdqghKnTkpQlZrzLEoznHLOKa8Ti24Ki/wAAxM2/LCyHPMnUMknrvWanaVf7791/sIZKf9mXvsvqcSKynSwZT5HINVJwcXZosxkmrpjCZJYWE9mRHcRnUMABZB1jfGNQPkevlzroYHGunO1Rtxenh3/ko4zCKpC8FqtfHuNs7J8dW+tIrlRjvFyVznSwOGX5MCK9GeeJegCgCgCgDNAQXG+1dvbOImYyTN7sESmSU/4V90erYHrWraWrBFyXfFLn+GkNinQy/fzdd9CERr021NVSePpx21NsrAdlGfe5vrybfOkS9ym/pAFOPTNVJ8Qm/lVjbIhd+x1oww8bP/M80rN/mZ81B/W1r7mcqG3/AOEQr/BmvICDkFLqUgf4ZGZSPQipI4+qtxkR7Db8Ttv4c8V6nRLhe6l6f1sYKnrzTyq1DiEX8ysa5RZO3CRnF9DNZHlqkUNDnblNHlAM7eLTV2FWE/lZrZlntrhXUMjK6ncMpBB+BG1SGBWgCgCgCgCgCgGfEuJxW8ZknkWONebOwA/Xr6UBlntA7bWtz9njikfuxMWcvE6RnCNo8TqAcSaSPUA9KpYtyqUZRpavonra+pcwkVCrGVRWXftfkMbKxaUnGwHNj+3qa87TpOb7jv1KqhuSR4HGMFpDjrnSM/PpVj+nitWyD+ok9l9STikU4Csp6ABh9NjU6aexXaa3IS/4s5YrGdKg4yOZ9fQfCqlWu07RLdOhG15ajRb+Uf1jfM5/eou3n1JXRg+RzdXTyY1nOOW2Pngda1nVlPczCnGGwjUZueEUTAt9pYrpY6l6Bt8eqnmPripe2laz1NOzV7rQSTmPjUT2N1uTPsu7bWNrZ9zcXCQyd9KdDavCGkJG+nA+Zr2sE8q56I8jU+d26s1Ow4hFOoeGRJEPJkYMPqDWTUdUAUAjd3SRI0kjKiKCzMxAUAcySaAqL3l1xH+AXtLQ/wBcVxczD/4lYfdIfzsNR6Ac6pYjGRp6LVmyjcluC8AgtFKwRhM7s3N3Pm7nxMfia5NSvOo/iZIkkSdQmQoAoAoAoDl0BBB3B5g8jWU2tgVq77HIjGSxleylJye63hY//JAfAfiMH1q7Rx046S1Ro4HfDu1EsMiwcSjWJmOI7hD/ANNIegJO8Tn8rc+hNdWlXhVV4mjVi3A1MYPaAKAKADQGLdob1r27aRvEqO0dsnRQCVL4/O7KxyeS6RtvXF4liJOfYx8zs8Ow8VDtZ+XcPIeBZx3rZ64GNj8TncegqjHDJbv0Lk8TfZeo/JSCPH5QSATux5/PfyqbSESH4qkvErE0hc6nOT5n/TyFc6c3J3ZfjFRVkc6RWl2bBQHtAFAFAFAeUAUBzoG/hXfc+Ebn123rbPLq/VmuWPT2GSQy2r/aOHnuZlwSg/hSqNyrINiT8vTB3rq4PiUoyUarunz5r+Poc7F4CMo5qas/Z/ybd2S46t9axXKDSHXdTzVgSGX5MCK75wiUmlCqWYgAAkk8gBuSflWGwVOGA8RZZ51P2ZTqt4WGNZ6TSj9UQ8gdR8RATmYrFtPJFm8YllxXLJArACgCgCgCgCgCgCgELy0SVGjkRXRxpZWGQQehFbRnKLugyt8EL8MmFtLIWspCFtXfcwuc/cO5O6nbuyfVSfdz3cNiVVVuZFKNi7Zq0ahQBQHDtsc7DHPyoDF+zk8Zn7sOjPEjIQrAn7tu61bc8qA2f564mJoyjiJVGtHs+WyOzh60HhowT1W/uS3GL4xqAvvN18h5/H/3VWtUyR03LNCmpu72RXW3OTufM7n61z3Jvcu2PawZCgCgCgCgCgCgG93ciMKT1dE/zMFz8s5+VWKFDtM3cm/RXIatZU8ve0heq7Jj2gADcUBc/Ys4NtclP4ZunK+hKpqHw1Zr2GHU1Sip72X76HlcQ4urJx2uTPGm+13QtB/BiCy3PPxEnMcPwOC7DyVQdmNQ4ut2cNN2RxVyfArhkoVgBQBQBQBQBQBQBQBQBQDPi/DI7mGSGUakkUqR19CD0IOCD0IFSU6jpyUkYaI7sPxSR0ktrg6rm1YRSN+dcZjl/wAabn1Br0UJqcVJcyEtFbg8agMd7acba/nki1EWcTmMICR30i7Ozkc41PhC8iQSelcziGMdL4Ibvfu/k6eAwiqfHPbl3sQ4Bwru5FlSMIpGDjwgjGBhBtnlvjcDnXNpzqytnenfvr372OhUjSimoqz7u72FOP8A8b/Av7k/vUGK+byJcP8AJ5kfVUsBQBQBQBQBQCF1crGjO5wqjJ6n5CpqNCdWWWCI6tWFOOaTsNrLjEUqllbGOYYhSPUjPL1qzPh1aDs7eV/wVoY6jJaX/fMrnF+K/aJokj/hrKoB6M2Rv8Bnb6+VdjDYVUKMs27Tv6HLxGJ7atHLsmvqXM868weie4UMADQDTh1xeWB12Ex0aizW0nijbPPSeak+mDnr0ru4biqdo1l5r7r7o4+J4bvKl6fg1HsA5ltRdOumS7drhhzwGOEGcbgRKgB9K0x071Wuhy4LQstUjcKAKA8Zsc6ylfYCNneRyqHidXUkgMpyMg4O48iCKzKLi7MXF61A3v72OGNpJXWNFGWZjgAVvCDm7IXI3snx03sBn7l4kZyItfOSP8MmOYDeR/UYNSV6Spyy3v1MJ3JqoDIUBwsyklQQWHMZ3GeWR0rZxaVxc7rUFW4k/wBm4nbTY8N0ptZP7y5kiP8A/RfXUPKuvw+peLh0I5l0FdI0G3EZdEUjDmqMfopNAYZ2Mtw8duDuCneN65yxz8WP615qss+Klfk/oejpPJhY26fUtPE+JiPwrgv5dB8f9qVaqh4mtKi56vYr0shYlmJJPU1QlNyd2XoxSVkc1qZCgCgOHcAEk4ABJ+QzW9OnKbtFGs5qCzN2I217QwSNpDFT0LjSD8CTz9DV6fDK8Vey8mVI8QoSdr+w+nukQandVHmTj6efyqvDCVZOyiTSxNKKzORV728N7IIY8iIHUzY8uRIPIeQ5knPSu9SoxwtPM9/39focSrVliZ2WxIz9n7djnRj0ViB/z4YqKOJqxVrkjw9NvYa9oYREsLooCRSAlQMAZKnP/ZjPrUuGlnlKMnq1+/W5HiI5Yxktk/36Fnzncbg7gjkRXmpxcZNM9BGWZJo9rU2CgAfX0rKMM1LscgFhaBeQt4sf5BXTxLfayv1PKx2RM1AbBQBQFI7YXP2+T+i4HIJw1468o4ufdk/2khwAPLOdtjeoQ7KPay8jRu+hb+H2aQxpHEoVEUKqjkABiqcpOTuzbYYdpe0kFjH3k74ycIg3kc/lReZO49B1qSlQnVegbsZfxS3u+MX1vBdgwwnM5thnMcIOA0rD+tkPhA/CM8jXUh2eHpuUd+veaO7epskKgAADAGwA5ADoPSuM3d3JDusAgu1XaeKxQagZJpNoYE3kkbyA8vNuQqxQw8qr7upq3Yqns7tpouIXpvSpuZ44ZgRy05cMiHyjOhDjyWreLyulHJsgk09TSBXMNiq+0mEmzEi+9DPBMp8ikq7/AEJq7gZWq26msti613CIZcXuI0hczSLEmCC7sFUZBG5JxQGF9i70JBsVYxq8QI3UsrgBgeoK+KvO4tdjiJvqro9Bhn2tCC6Oz8rjonO5OSdya5jd3cvpWPawZPKASu7pI0LucKOexPM45CpqOHqVXaCIqtaFJXmzyzu0lUPG2pT9R8RzBrephKsJZZL8eprDE0pxzJ/kgO0nFhpMMR1SOdJC74B6DHNjyx0zXZweFUPilstfF/hcjkYzEubyx3+i/J1F2di7pVcHXjxOp3zzI32wM45dK3eKnnbWxosNDIk9ziHsrCvMu30X/wARWXjKj6GFhKaJiCBUXSihR5Afv5n1NVZSlJ3buWVFRVkhWhk4liDqVYZDAgjzBom07ow0mrMZ8F4W8EugS6oirMEI3XcAH655Y5HatsdJVaKbjZ3WvqYwadOo0ndWJ0RCuT2SOn2jPe7FZ7KJjtJHqxjNYdJcjKqPmaJ2HmAsbZd/BGI8n+TKZ+enNX8RFynm66+p51rK3HoWAGqoE7m6SNWeRlRFGWZiAoHmSdgK2jFydkLlN7R9rSsYdFkSFm0IwXFxO55JbxsMgHrI4GAPCpyGroUcKk/i1fsvH8GrbEOz7WXBoXNxLHHPO7SSJqMkuSTiMAEu+gHGerEnrWK8aleVorRGFZC47R3l4cWkBtos4NxdLhyAcHu4BuT5F8D9qRw9OHzu76I3jGU3oNLizteHiS9uGeaYnwySnXMxOdMUI/DnJ2UeZOw2lUpVPhjoiRxjTV3qxx2SmW1jkuuIzwxXFy+p1eRB3SDIjhGSPdU7jzY9d6hxKlNqFNaIgT5sez+0Oz5Qd7dt0W3iZ87497AQfM1HHB1N5aeJm4zu+I8UufDFHFYIc5eVhNOPLTGngBz5k1LGjRhq/i+huqc5Djg/Z2K3Yy+KWdvfnlOqVvMAn3F/lXAradRy02RYp0FHV7nnaHhbyd1NbsEuYGLRFvdYEYeJ8fgcAfAgGkJKzjLZmK1LNqtyZ7M9oEvIyQDHLGdE0Le/E/VT5jybkRVOtRdN9xWTGvtAYfYnTrK8USjzZ5UAFSYJN1VYxLYtwrvERg3F708QuZJ5vHEkjR28Z3RVQlS+nkXYgnJri8Sxkoy7KDt1tvry9Pqdnh+Fi49pNX6fk6FcXMzrWAHn6c/T41hpmbhWAJXNwqKWYhQNyTyH/PKrWHw7qvb+SvXrqmu/6FYYG+cNusCe75sc75GdiVyPT513lbDRyr5vocRt4iV3t9ReTsxFlirOueQ5gb/InbOMnG/XlWqxk1ZNGzwsNbDvhfBo4CSuWY7amxsPIAbCo6tedTR7ElOjGnqtyRqAlDNZAZrAOo481slcw3YcquOVSJWI27jTh+WnnY8hoQfIZ/1/WtcYrUYLvbNsK71Z+RJVzToBQHqismC2dhLpWikVSCFkJBHLxc8Hr4w42q64yUI5ly/x7HFxDTqyykvJxVs4hXV5u2yDfoPeY/Dbl4hWewT+Y1jGT2G5sxIQ8zGZlOpdYGhD/Kg2BGNictvzra+XSKsWIUVz1IXjXYqK6uhcyzXAIXSESTSo2wcHBZdQ5gEZzUkK7jHKkayw93e5K8J7PW1tvb28aHq4XLn4ucsfma0lUlLdkkaUIkka0JLFZ4l2ItrmdprkzTEnwI0rKkYwNkCEEbjPPrU8a8oxtHQgdBSd2O7LshYxEaLSHI5Fk1tnzy+TmtHWm+ZsqEETY225enL9KjuSqMVsGKwZsFZAUBAdoOGyBvtlmMXcQ5DYToNzE/nt7p5g4qWEk1knt9CrWpf3Ir1/7R7O5vbIOXW2iImYlBjvyNKBs8ljDuWb8wHlVjC4bsrt7lSTubDbzB1VlOVYAg+YIyDvV01Pn/g0Pdxd0ecUksbfFZG/cYPzry/Ek1iZPrb6fwekwDTw8fP6nnGbxo4x3f8AEdhGnkGbqfgAT9K1wVGNWp8XypNvwXLzN8VWdKF47t2XixuLYwRN9nAL7t4/EZDzOo7HJGQOXSujNRrSSq7bK2ll3bnPhKVFN09+/n4nsd9LNGkkBiXUATrViQd9Q2bodtx+9RrB0qU2ql3bw/BK8ZVnFOFlf9/dBH+itTB5pGlIwVHuopHUKNvr61Z7bKssFb6lbsru83cfogUYAAHoMVA78yWyWxWu03HZoJlSNRp0g7rnWT0+HTA3q5QownFtlWvWnCVkWcHlkYOBkeW3L5VU8Cyj00MkR2m4m9vEHjUEltOSMhds8vM+vrU+HpKpKzIa1RwjdDrs7dtcQrI4AJJBxsDg8wPX/Q1irSUJuK2FOo5QuyZArBkCaGCFmupYZXZIjLG51nDAMpAwdjz2/at5ZK1PI3ZrTuMQz0qma10SkFyJFV0OVYZB9D6VwasZwk4T3R2qbhOKlDZjfiMIkQxsSAcbqcEEHIIPmCAflVvBRcH2n19/bQrYuSa7P1+w34fNLPot2bTK1wtu7rt4T4i689zGD8zVmOHhDEKUfly5kva3kyCpXlLDu/zXyt/fzRpPHuCa7VorYCNlAMIXYBkYOq4HQkYx61Yp1bTvIp1KXw6CvBeJC5gjmXbWu4/Kw2ZT6hgRW045W0Kcs0bj5GxUbVyRDgGoyQy72lcC4pPexvaGRotKhNEmkRsM6iw1DfO+rywOlXaE6ahqUKsZOZp8AOldRBbSNRHItjc/M5qnLfQuwTUUmd1g2KZ7VLa9ktFFjrJ7z71YiRIVxtjG5GrmB6dBVjDOCl8RVxCb22JD2fQXSWMS3urvhq2c5cJnwhj54898YrWu4ufwm+HTUdSx1CThQBQDHjF4Y4zox3rkRwjzkbOk/BcFz6Ia3hG71IqsrRsih9tfZ3CIjPbSLC8ajvO8bTG+MAuWPuOTuTyJPQnNWqWIbeV8ytUoZVdCXsY7XyiSS3mYvGYzKpYkuGDIpyxJOMNy9KulYku2fDfs3EJMDCXQ79P/ALFAWVfmAj/Nq4vFqLajUXg/sdjhdZa034r7lW7QqwjWRRnuZFlKjmVAIOPk2flVTh0o9o4S/uTS8eRbx0ZOnmX9rv5DmOQMAynKkZBHl51baabTKaaeqIiTFrKX5QSnxY5Ryef91v8AnIVZV60Lf3L3RC7UpX5P2ZM1VJwrIPf+D/1WAeYoD2sg5ZQcggEHoRkH5GseAHca4AFSpETOqyYG0smfhUcpXJErDe6H3b/3G/8AE0gm5q3UTaUWccBtj3atqOkIqKoOwCjBYgfiYjPoKlxFOEnaSvq368vBEdCpOKvF8kPbp0jUs+w/U+g8zSFPO7REqmVXkxpaWDqvfL4bjvVuEB5ArsqH0K5HzqOdemq6S+VLK/N6v1JFRnKi7/M3f+PQ1HgnF47qMSQn0ZfxI3VWHQg1mpTlB6kcKikiv8RQcNuWuD4bO5Yd8MbRTHYS4/I/JscjvU0H2kbc0V3anO/JlmB+Y55HL4j0qMsJ3FIW6VrJG8WLVGbBWQFAFYAVkBQBQCdxMqKXdgqqCzMeQA5k0Sb0RiTsrmTX3tPIvGljh72FV0Qh3ZN8+KXGk7uNtxkKByywroLDfBZvUoOs3K5C9qvaBcXqd0QsEJxrRCSX/vO2PDn8IA9c1vToRpu61ZpOrKe5f/Yn2SaNHvJghWZFESEAnTnOokjAztsPn5CcjLD7YI4vsBkkfRLE6tbkAlml3AjAG5DjII5Y36VrOEZxcZbPc3pylGScd7lBgclQWXQxA1KcHB6j1rx9RKM2ou669T1UG3FNqzIk8GeMn7LL3ak5MbrqQH+XqtdKHEYySVaN31Ts/PqUZ4GzbpSt3PVHh4PNJtPcnSeaRKFB9Cx5j5Vl8Qpx/wCKnr1k7+38mqwEpf8AJPTolb99BBw9nz1SW3Q83i9D5r6/8NijVhil0qe0vD8ENWjLD6rWHuiUhlVxqRgy+anIrSScXaSsE01dCmaGT2gCgPYhk1lbmHsOqkIhOdsD41rJ6G0UMLy6WJdTnGdlHVj0VR1JrFOnKbtFfwbTmoq7F7SzZiWl2X8MW31fz/u8vOtKteMI5KW/N/Zfk2p0ZSlmqbcl+fwdS8GhY5ClD5odP6cvpWkcdWirN38dTeWDpSd0reGh7b8MhQ6sF2HIu2rHwztWlTH1JrLmsu7T+TaGChF3td9+o/1VXTXIsWYzvreIZkdjExwDIjsjHy3Xn1q3h61f5Kevda5VrUqL+KeneQy8E+3SiCzV7iRz4riR3dIlz4mLMcZxyxz6ZNdDDxxLlmqu0VyStfx7vMpV54eMMtNXfV8vA0OXhk/CNgHueHgDBHimt/PI5vFnJ23XPpvPVpKeq3K1Oq4k5Z3aSKJInWRDyZCCp+Y/aqUotaMuRmnsPxUJMFAFAFAFAFAM+LcUito+8mYIucL+Zm6Kg5sxxsBW0IOTsjSdSMdxnwvgE185lvg0Vrt3VmcBm29+4Kk5zk/d5xjGRmujSoRh4lCpVcmNOI+xqxkcNG0sI1ZZFbKkZ5DVuo6bH4VOREhwP2V8Ptm16GmYEkGU6gNmGMYxp0sRg88DOSM0BdUjAAA2AGAByFAZl7XwwuOHs38LXKvp3rINB+gYCqfEFJ4eSj+q+vsW8C4qvHN+vkVivKvc9Ij2hkKAKIENdcBAYvbuYHPPAzG3xXp/zaunR4lJRyVVnXo15/vic+rgIt5qbyv2fl++Aib2eIffwFh1kh8Q+JXmP0q5CVCq/wDbnbulp77FWcK1L543746ikPHLduUqj+9lf/IVvLDVV/b6amir03zHf2uP+0j/AM6/71Fkl0fozfPHqvUXtp0J2dD8GX59a2jGXR+hrKS6nMnFogcBtbeSAsT9NqsdhO12reOhC60L2WvhqNLhrmVsIggTHvyDL/JM/vVarXw9Ld5n0W3r+CxSoV6i0WVdXv5Ic8J4SkTFyWkk5l3OTk/lHJflvtzqlPFzr/DtFcl93zLkcNClru3zf26ErUZuIu2aq1J5mTwjZHNaEgA1tFtbGGk9xDiaGVUgX+JNIioBufeBLfAAGuxwxOVXN0Tv+DlcRtGnl5u1jabONYwAihR5KAB9BXcOKSTjIoCi8S7GL3jTWchtJj72gZhc/wA8R2PxGK1lFS0ZlNrYZvxS9tl/6uyeVQcd9Z/eDG2GMR8Y9ceVVJ4TnFlmOJa3O7XttYOcfao0bfwy5iO3n3gAFV3QqLkTRxEGTK30R5SxHO4+8T/eo8r6EueIG+iGMyx75x94u+Bk436DemV9DHaR6kNcdtLJW0JN30nRLdGmY+g7sEZ+dSxw9R8iOWIgtjq3fiN2cQW4s4iP410NUu/LTArbHH5z8qsQwiXzMryxMnsTvZ/sdHbv30sj3VwdzNMc4OMHu0HhjGDjwjONs1ajFR0SIG29yzVsYCgCgCgIrtLwOK9t3gmB0tyZdmRhurqejA70BjvGLC4sCVvFLRg4W6RSY2HTvAMmNvPO3rXCxXC3fNR26fg7WG4imstXfr+Rul9EV1CWMrjOQ6kfvXNeHq5suV38GdHt6ds2ZW8ULRyBgCpBBGQRyI86ilBxbT3RImmro7rUyFEBpLxKJDgyDUOarlmHyQE1ahha0ldR077Je9iF16ads2vdq/a43nvoHGpo2kxkDMDMeeCN18xU8MNiY6Rdv/pL6Mw8s49o4OS/9H+CLsreGfvClskWjKjUNyxG2R0GPL83Pauj/vUklOq5X9vPn/By32c21Gnlt139OXePez4tpE1rboj50spGcN5ZPStZRxMajjKo3He+haw1GhXipqCWrT8f3uJGKWRZNKrGBozhcoM6uewOaTw8JQu5O993ryJFh6savZxt8t+i39/YRurqcE4jiPprYE/Vcb1Wlg6Un8z9F+S5DDYpQulF783+BThfFFkJVh3UgIBRiM78tJ5Nmo5YKdLWPxJ813dVyKcq15ZJrLJcn37W6kk1QS2ZtHVjeqZbEFWeWdYbZFkfQ0jqxxsNgAcgA/HzFdTA4CNem5SbXJW9znYzGuhNRik+b+xIxdleKTNpSCG3HV5ZQ+PgqZ/WrlPhFOL+KTft+SpPik2vhil7/gu/ZDsHHY5leRri6ZcNM/Qc9Ma58K/rXUhCMFaCsu4506kpvNJ3ZY62NB/CcqDQDOX3j8aAc2o8NAMuNW1sULXSwaB+KZUKg+eWpYGX9jeG2t4lwJ7axl7q5ZVeCJFRkKqylSpJHXYsccjyqliZyjNWZZoU4yWqJvsN2XsddxBJaW7S28mkMYwS8ToGRm1ZBbBZT56M43qzTnnipEEo5XY0CzsIol0xRpGo6IoUfQCpDUcAUB7QBQBQBQBQBQHLLnIO4PMGgKn2p7EWk1vcaLWATPE4WQRLrDaCFIIGc5xQGU8EmD28TDbwAEeRUaSPiCK8njIONeafV+j1R6nDTUqMWui9h9VUnIrjbkmKFWK94WLEc9CgZAPTJIFdPh8F8VSSvltbxf8AghlB1akKKds179bI6jjjhXACoo+AH1q45Sm9dTuxhQwsNEor09zmyf7oMeuX+RJb9jSp8zRHhZ2w6qPneXq2yIhupI3MgXvNarrXOk6gNmHy2NdSvgk4pR5frOLjcDXc1WprM2lmV0ndLf8AJ7wyV0MjsqDvHDsB+HDA/Ajn60lhmoJ9FYgjhsRhaLqTSV5JvXWOq8U/Barv2U/eyaJY2JwpDISeXQjP+WqcFmi0i3iqio4inUk7Rd4vzs19BaVgcEEEHqKrzTT1O1hasZx+F3RE3dqXubcKdLSMY0PQSe9HnyBYYz6+lWsK01KDOB/qKm06dZd6890S8vE0Q6bjMEo2ZJAQc+hxgjyIrn1cDVTairoo08bSavJ2YhDcyTsEsoXuZCcAqrCJfV3IAA9KjocLqyl/ufCvfy/klrcSpRj8HxP28zSew/ZE2EbPM4kuZjqlce6MckT+Ufr9K78IRhFRitFscKc5Tk5S3ZbLX3q2NRzOfCaAYUA9tx4RQDGeQDLMQANyScAfOgI287W28X3SMbicf1MI1uDjI1Y8KA7eJyBvQFC7T2lzNA893oExURwwqe8w7+FQGPgTdmzpBYqu7jpVdH4nOpJ23stFZdeb/NyDs7XlN6dORI8Et5Bra2dECMIWV1JikCxo2rCEFHXWRkZBHMbDFfB03VoKVR7t27l0NsFUnGndvdj604dcRNJNHd6Z5W1SAx6rY4AVVEZbWulFA1B8nfI5AdCEVFWRNJtu7HjdrryH/wDY4e0qj8dnIJNv/rfS9bGCQ4d7QLCVxGZu5lPKOdWif/vABz6GgLOGoD2gCgCgCgCgOXcAEkgAdTQEEe2FkGKtcxrhymWOlSy+8FY4DYJwSDgHI5g0s7XMNpOxTOO9h2eR7rhckTrKdckDN92zHm8ci50seZB2NVMVhIV18Wj6/u6LeGxc6D01XQrrcH4lq0/0bJnzE8Wj/N5Vzv8A8Z/9/b+S+uLL/p7/AMEL2v4dPFJbd53cTkSjCTLI6+6DkAADcEbZ5HJ6V0cJgI0k43ve3dtfx6jDVquMxMYxeTR6rV2tr010IiWPYnd3xgFjnc7DHQb45V0VThSi5RWyPQ1MNTpU5VPmnbRyd3fZW5LXokTHEBphYD8oT64X/WuJRjmqpd5YxMcuGdNc0o+tokY1ejLOhy58LfA1pUXwsp8Qp58LUj/4v21Ju/YPbB/IK/0xn/WuRT+GrY4+KmqmBjWa2yy9LX+4xuLNT7uUbmChwf8AaulKlCW6LCwVDOpQTg+sHZ/h+aG0V4+hJXY5huYyrAYJ0sM8uu5HSudGMYVrRKuMnOvgpupK+Sdou3zJaa9+r6H0bc2SuN0DDyIB/erZ5o5jGkYXwjyGw+lAegE+tAPYItI9aATu36UA2AoB6/hX5UBn/bMLNd2lpJqMciyu6DIV9K5XUQwOkMuSMb7b8xQEna26RIEjRY0HJUUKv0FAVTtNda76KPJEdrC1xJ+XW4KRj4hA7f4jXP4jUtSyLeTt+f3vKuLlaGVc2SHYPJsYpG96ZpJjvn35Gx9ECD5VdpwUIqK5FiEcsVFcifrc2CgE7uzjnHdzIkqn8Mihh+vL5UAj7Kd7adgzGM3UwhUsWEcaNoVFyTgeEnHrQF4zQBQBQBQCc8gVSzEAAZJPIAbk0BkHG+0El5btcHIhmm+z2MenHQ67mQZIYqqyFAdhjOM4I1ersCq8K7Q23iHed2owkasGwIkGEycYy3ic53y58q7PD69ClBqbs2zj8Qw9erUTjG6S5Pnz0JO3tomPeQOUbn3ltIUJPqYzg9feFXpYbDV1mXsU44jEUHa7Xc/36Cqdq+ISGS3ExkhjYLI50xXDjmY0lUYG3NtIPk2+a5TwWaco0/7f392OmscoQjKpvLpyX74jH2gcct5o7Vo4WtZLfUphkXZlfGoxyLlGIYZ3IJyT8akqc6MviVjrcOx0IVo1ofFbfw2ZA2brI6BWB31Hzwu+4/vaaixlVKk7Pc9t/U0cS4QpyTu031SjrquWtiR4ydkHm+T8ACf3AqjgY3q+BZxXxTpR/wDK7/8AlN/VIjq7iJz0Vhhq+jJDs3JrgaI/gLR7+XT9/wBK4tb4Kl0edwNNSw06G6i5QEYrjwfzDw466uQ29a6SmslyKjjlHC7/ABx+G3Ny2WneN+KwhrOSMeGRN2U43Orn5YOedULPtVLkyCVWL4fKg9JRabXO+a78U7n0xavlR8B+1WjhChWgADFAcTSgfGgGTNnc0AtbR9aArfbvtpDYpgkPNjKxZ/7mI91f36UBk8sl5LeGWNgbq3+9lck6CxAC2qrsFXQXyMHcnJzVeviYULZuf7ciq1o07X5lmu/aDpi1iwudYUs6vhI004zmTckbjB09fSt1XpNpKS17zKqwezRXuIyunDrmeQEzXeXYAZIMuFRBnoqED61ynJ18aktov6a/UpOXaYld32/k07h9p3MUUX9nGif5UCn9Qa7R0RegIHtrx37JbsUdBOdIjQ4ZyGdVZljzliA2QOVAN+CXHErqHBhSDJYC4kBVynJXFuPdcgjmwAIzg8q5GL41hqDyx+J923r+LkkabYwjtk4Pc2kLyvJbS4Q6gFCSjwo+EAXBXwnVk7A5rnvGV+I4apk+Fx1snvHmnz79NHsbZVCSLVxFprD/AKi37yaEHM9uWZzp6vCWJKso3Ke6wBwAd6j4TxZ5lRrbPZ9PHxM1KfNFysbpJY0kjYMjqGVhyIIyD9DXqiAXrICgKb7WOJtDw91jOJbh0t49+shwf+0NRgzP2isFaKyhHhtI0tIyOs0yguTg/hiXn0MnrWKUHKVubMSkopyfLUjL/sdGxJicx+hGpfjzBFd6pwmMtYOxxKPFJxVpq/s/wQ8nZe6ibVHhiOTRvpb6HB/WqcuHYim7x9mXI8Qw9RWnp4q6+/0G3D+NTWpdcKcuS6yA518juCDnb1qKhi6tBtLrrfqS1sJSxCUu7RroWS07WROMOjKOvJx9OZ+QNdOHEqdTScfv7bnMqcNqwd4u/qvfYWi4RbSfeWzd2ce9Cwx80OR05YFazwGExK+D2/BLQ4pjsFO6bT719+fuRdzbXJuFh0faHCMwECnVpyPE6n3eWOfWuPLCLB1Gr3ueuwP+o5V5KrWg9E1ppq2tej2ty3EFY5IZXRhzV1Kn/wBjapoTUj1OCx1PFxcoXVup1W5dO+ETaLhh/aKGHxGx/TNcrHw/uRyaVqXEZwe1SKkvFaP7knZBPtDqQNWO8Tbodmx57/vUDm5Uk/JlSGGp0sbOMlr80X3PR+/1Zz2hsgV19chSPPO2B863w89cpW4xhY5O2W/17jROx3boSv8AZrnTFcKdAYHCOQcYwfdf05Hp5VbPPF7Fw3nQHjTk9aARllCjLEAeZOB9TQFK4n7VeHQOULSSYOMxoCPiGZgCPWgI/j/tkh7hRw9JJJ5MhQ6EBOgOBnvCTyVSeW5FAMbXgcnD7Obil+BJdEB0jkAYiVmARmPPXkjwrjAGBnGwBwOzaKId6dUznvJm2y0jbnOPLl8q8xiq/bVXJbbLw/nc4tap2k3L0G3aLMht7YDImlBccx3cWHbI8idIrbC/Ap1f+q08XojNJWzT6fVnt3H9o4hZW2MqjG7lA6LGPB8i23zFXeFUvmqPw+7+xawUN5eRoZNdgvlU7UcfnxLBw6OSWePT3ssaB1gBO4wdmkwD4Ry+PLDdgSHYTgdl3YuoT9omckvcS7za+TA53Qj8v714fimLxcqjpVfhXRbfz4lqEY2ui5VxyQzD243UbQwWwyZ3fUgXfb3cEZ/EzADnuPSvS/6cpzjUnW/tS1+vsiCs9kaRaIQiBt2CgN8cYP8ArXnZtOba2uTLYi+xVx3M1zYHAEJE0A/+GUk6R6JJrX4aR8fd8Lruth4ze+z8V+p+ZVmrMuNdM0CgM99q+c8LOCVHEoNXlzPP9aAx+XjAN0s8quwLSTvjfDzOQvP8saoAD5bVYwlSNOopyV0iviqcqtJ04tXf2LHZ8ft5ThJRnOArAoT8NXP5V6Knj6NR2T9Tg1MHXpq8o6d2pJkVZzJlUrcKLHxCWNlUpcIJACMgsM52PXPeGuRGMYYuUJLSWvmdOTlPCRmt4O3l+2JCbs9bMuO5RfVRpb6irs+H4eStlK8MdiIu+dvx1RCcR7OR2/3sc8kb6gIxp1MWJ2RdOGYnl19a5mJwUMP/ALinboX6GNqYh9lKCkuf56L9sXv2TW0sU1z9sj7u5lCEa8B2UDcYGwAwpxsee22a4det20szdzs0KUaUVGKshL20W+hra5wSvjhfHTPjQ/XX+lSYedjo4DGrCVnKSbTWyM0TiityX/M6L+5qy69uT9/wdZ/6hhfSm/OSX5Emv9TxmNfGrZXDBs+YwPSoq0lONpKxSxPE3iZ03TptTi7rVO65rbnYlrrisbNDMje6xVx+IKw6jrgjpXPhRklKDW+3kX8RxGhOdLEQeztJc0pLmul0TPC3+33UNrD9594rSuoyiIu51HGN8Y9TtW+HpyjrIqcZxlCpFU6Lvrd229TUO2XYaO+GoYjmAwJAMgj8rjqPXmP0q2eeM413paSCe9kiNqVjaNZD3hDA4YYK61xp8THqOtaVKigrs3pwc3ZCtpxq+tcmG5+0AjBSfPruC0m2P74+FRRxVNuz0JHhppX3F+GXb8dvHS6V4YraNXNtuCzHwsWJwynJzyzjbIySZKspRg3Hcigk5JMucsdlw+IylIbeJebBACc9AcFmY45bk4rnRdSq7XuXJRp00I+z7gsk8z8UvIwskgC2sZ5wwjODg8mcHPzPLOB0oRUY2RSbu7kh7V+ES3FjmBS8kEiTqgz49ByVwBknGcDzFZlHMnHqayV00U3hHGIrpO8ibP5lPvofJh/ryNeXrUJ0ZZZrw6PwOLUpypuzI6/t7lLozQRJNqhEa65NIjIOScdQ2x2qxSlRlR7OcmrO+ivf/BJFwcMsnbW+24z4Rxybh8t01xbtcTSsmJI20jSF91RpLaMnbYe71rr4arR7NKnou/79/M6VDK6aybClx7Trk50WsUQAzmQTvk9F8KqMn6VZzrlr5r8kjv0L17GG12UsrfxJrqaSXAwNZI5emAOpxk1WxD1Rujri8P2DiUcynFvfMIpRnZbjBKOM/nAKn1Arl8Uw6xGGzJfFDXy5/n/JvB5WRvaTtxcd+1tw61Nw6nS8mCYlfHu5GFyNs6mHlXNwPB4TpqtiJOK5Jb299+5M3lUd7RRXuylpM/GRLxUaLgx6oE8OliMr4SrMBoUOdOc5bPSruOlCnw908J8qdpbpq+uqaT101tbSxrFPP8RsFeSLBWOLHueK8PmA/i97ayHO2CveID5nUhx8TXqP9OVfnp36P7P7EFZcy+16kgCgIXth2fS/tJbZzp1jKt+Vwcq2OuGA26jNAYcvDW4Y8lvxBAnfEaZcareRQukLkjbHPDcs/XpYCtSgnCotzm8QoVZuM6fLpv4oLvstbuMxgJkdPEh9cZ/8SKvz4dRkr09PdFKnxGtF2k7+z/fFEHL2VuYjqiKtjkUcq3nybGPhk1Qnw7EU3ePsy9HiVCatPTxV1++QjbyXk9xGgSSWeJtQXR4xyyGIxheW7HrzqpUxNSLTqPWPUs08NRcGqe0ly28fEsl9xua1cJe2jw591lIZT8D7p+AbPpXRo8aUt16FCrwiUfll6q30JbsdcwXXEY3U6zFbyPGCNw5kVScHkwU/rmudxrExqxi4PQu8Jw8qUpKora+uhoHFOFrOBqyrLujrsyn0Pl6ftXn4zcdjuyipETxtJJoGtrvYkgwzpgKXG6hs+6+eWcA8t873Kc4y0fPcp1qV4tPYq9lcuylXyJEOmQevmM9GG4P+1ebxmFdCo48uXgeOxOG7Go4teHgMO09o0sGUzrjYSLp97bIYLtz0k49QKl4bWjSrWntLR/b3XuT8OxDw+IUk7X0v0/fuXPsx7OeFzxR3OqW7WRdStLId/QqgUZUjGD5b16tK2i0PTVKkqks03d95oXD+HxQKEhjSJB+FFCj6Csmg7oCk9vuxH2zFxb6Y7yMYVj7si/2cnoejcxWk4KccrNoTcXdGU3d01s+i/hmtNvfMfexnPRSpAOd+R6YNU/6N8pexb/q10HnZPgfELqa5vOFS/Zo2YRo0wA71MDJ9x12Kg7Dm532ObsY5UkU5PM7l+4T7MFMq3HEbiS+mBDAP4YUbmdKA4Iz02Gw2rKSWwbuaCorJgCKAp/aX2eW13J3yara5599AQrE/zjk3z36ZrWUVJZZK6MSipKzKre9mOLW5OkQX0Y5EHuZz8R7np1qhU4ZSl8rcfden8lSWDg9U7FSv5pGmlEsRhkRgjRsysVxGh95dt9WfnUaodilBu/8AllnD0+zhlI3jMJeFgM5A1Y88b4qalLLNEzNA9gN+GtriEkZSbvB56ZFG/wDmRqlxC2NUXfttwtrmzmjjwJQA8RPSRCHQ/wCZQPn1qGFr2ls9H5mzKb7K+LRz2McakCWLUJUHvZLs2sjH4gc5HXI6VriIOM9NuRaw842Ou0F5G3E+GxIQ06SSOwXfRGYiDqwNskDb09RVPGRtg6spdEvcxVkpTVi9vIACSQABkk7ACvGpN6IyVKzuX4pd28lupFnazGQ3Dbd64Rk0RDqnjOX5eXr7Lg3DZ4a9Wpu1a3Rd/f8AQr1J30Rotd4iCgCgELq0SRSsiq6nmrAEfQ0Bm3GPZayO0nDrloc5Ywy5kiJO5wc5XJyevyqaliKlJ/CyGth6dVfGvPn6lUv57mzOL+0kiXJ+9j+8hIHUld1289/SurS4snpUXocqtwuS1pyv46e/+CV9kVzG6XmkqZTcM7MObRkDQfPSCH+Ga8zxC7m5Xurs9DgYqMFG1nZFw7QWMU1tNHOB3WhixO2nCk6wTyK4zn0qnTk4yVi5VScG2ZB7NOANOTcmSSJU8A7s6WZioLDV0UAjbqceVWMdieytFK7epBhaDqXbehfLmxjiBL3dwnXebf6YyeVUYYirN2jBPy/ktzo0obyIxu3FvD4TdSzKcgo0SSZHXlhv1q1GjXl/al5v/BWdSnHm/YrHEOPSyyyTQrKztIBEvcnuzCPwHH8zHxHfbnvVmpTw1TDZMRJKSfXbz/g42NjSq1bSksiW90mn3fupZ0J2JGDgZGc4ONxn0PWvHysm7anm3bVJ6HnDr+5spDLZ4dGOZbVzhHP54z+CQ9eh612cBxPs0qdXbk+nj3HUwfEMiyVNuT6Gkdmu2trenQjGOYe9BKNEq/I+8PVciu/GSkrxd0dqMoyV4u6LLWxseEUBxLCrDDAEeRGR9DQHSIAMDYUB1QBQBQBQHjUB8+8dlLX99qxqFyQdPloQD8R6Ljn05DlVLEfOvA2iNCKgZkW9jt+bbifcjJSYPCSNxqTLKT/lYf46vT+KHuarRn0DVK5sZZZ9h7K5mvFeNkeG6cBo2KMVkVJcEjmPGQPIAYrl8Sx+JwlZZZXTXNX5vb93N4QTROWnCeH8HiklVVhU7vIxLO3oCckkn8I5k8q486+L4jUUG7vklol39PNklow1G9vwefixWS6zDw8jUluCVlm32Mxx4UI8QQHqM16jhvCoYZZp6z68l4fnchnNyNBt4FRVVFCqoAVQMAAcgB0rrkYrQBQBQBQBQHjrkEHcHz5UBl/tK7HCBTxDhwkhuo8ArboMSAsMlkA6Akk4OcDIOBjDipKzMp2KDedq7u5h7uW5tWBIDwhGjdwDko2BkbgZUc8Y9DTjKNKqv9qTtz0a+pWq4qpJ5HGVuqSf5Eez/aC7WGdLS1d+8d50ZVZlRcfeaTpGrcLjyzjBOBUuIw0K9btZehcw9adGkqafmIxpaOvf3V2ZidypYqM7ZHdg6ienOufVrYzN2VGnlS57+/y/c5FfEYyc3GELd+/vt9ST4XxS2jYIIvspZQ6d4gTWrZwwYnO+NsnfpVPF4LGZc05Z/Bt28tPYpYnCYnLmm83g3p5fhDrjHaGKBd3DufdjVgSfjjOB6/oarYXh9WtLay6tft2QYfBVKstrLq1+3Z3DxCQIjzWlzGHUMrCMyRkMMghk33HQjIqzW4RWi/gaa9H+PcsVOGVYv4WmvT+PccWYurltFnaSv5yTKYYl9fF4m36AZrehweb1qOy6LV/he5vS4XOWtR28NX+PqTnEvZJNMiar4NIANWuBSqt17sqVdQDjG/SuzSwlKl/xq3m9fHU6lLC06XyK3mya4B2V4nayQg8T7+3RvHG8fjK6TsJCWY+LGxI269KsFgvtAFAFAFAFAFAFAeEUBjftJ7LT29zLewRmaCbSZUTU0qSDbWFxupGOv+lRVaWdd5lOxTPth6Q3JI5gQPkfGq39PMzcS/oi7Ae4hsrtXDi4SRowqpo36nl72fOrEYTVr2slYwbdwXtgt2Ifs8UkxdEaVk0iOHVzDs7Ak7N4VBOAM4yKi7Bu9jNyAue0MkV/exW9pPczPJHpVV0J4YFUs0jeEDKnHnXN4hwqeLqQd7JKzfn0NoTyomOD9j3lmS84kyyTocxQpnuIPgD778iWPUDHIV0cHgqWFhkp+be7/eRrKTluXarhqFAFAFAFAFAFAFAeYoBhccLttRmeKHVjeRkXOMHOWI5YJoCvye0XhaP3f2uPbquTGN8Y1qNO3x5b0BzYDg1xMJovsMkxywYd3r588HfOc74oCrWpjuO0V1bXKRzI1vp0ugx4SrrjPPCyHceX0AlPaN2Us7fhd01vbRRnCMxQKhOl1PvYPLnjqfjQFV7Le1pba0t7YWss0kUYjyrAA42XAGTyx0+tLAs/BPbDaSuI7lJLRjyaTBjz6tsV+LACguaPFIGAKkEEZBByCD1BHSgO6AKAKAKAKAKAKAKA8zQAaAqfDOLluL3Vvryot4XVc7Bg8ivtnmdSZ/uj5gI+1m9aLhdxpDEupTK/hz1O4ONsbZ58sZoCa7LW8K2ySRIid8qzOUAAZmQZY45k+dASzkAEnlQHMUwblQCtAFAFAFAFAFAFAFAFAZr7dLt1soolbQk86pK+MgJgt4sdNQUkddOKJXBR4+B28fgNvE5TwkuuWJGxJOfMV52fEsTCTTt6I9DHAYeUU7curG0nZS0kyWR4lHiZ1k8CDqzCVW2x0z6CrmF4hVqzyuKfhoVcRw+jTi55mvHX8MtPsh7IKZv6QEsrRKzpb61CtIhUJrbcnT7wVfQH0rrHINY4pa97FJGdg6Mm4yPEpHLrzoDAOCjuQbWQJHcQkxyIo0k6dg++NWpcHUOec1wOKUJqp2j1T87fg73Dq0HTyLRr3/I+v4PtC91LqcfhB8TKcc0zkg/CqtDFVqbWR37uTLVbC06i+OPns15lq9jfGJwZeH3OT9nUGFsf1eoppJ9CBjO/Mfhr00J54qVrX6nmqkMknG97dDUa3NAoAoAoAoAoAoCie17jslraKsMvcvM/dhwPFyJwD+HOMa/wjJ50BjnGLSQyTStcyg69CjW5LErkjOvYYzufOqzxNr6FlYe/McQwXdvgx8SeJi2ltcsioMAeZYPp2GAvMgCpY1M3IinTy8y+ezTs/cfbPt80ocGNoCxUq0hBTxDIGoZRvEcZNSEZcu3XBRxCyktwdLMcoSpI1odQ6jbIIz60B89WgnmiLS3UojjAQKZJHwTnCBQ2ABg1FOrGDsyWFKUldEtb3txZFZba6l1hI2aJtbxtkDOrU2nG/lkcgawq8HvoZeHmttTa+xXaKO6Q5YGeM93KqqQqsRnKgknSQMg5PlzqYhLOlwD9CfkNiaA8huA3LPIHl5/6+lAK5oAzQHtAFAFANbyd1UlIzIeihlXJ+LEbUBB3F1xQgd3bWgOTnXcyHAxtygG+c/QUBXe13BOK38DW8sXD+7YA6u8m1K2+6kDcrz3GDnGDQFObszxsPo7qCYoAveF18XhJBJLKSQABkrvgc+dU6+Ao1pZpXv3Fyjj6tKOVWt3jI9kOKxz95PaR3QRsLG8yiDVsA2gMuQNXIgczmrFKjClHLBWX18WQVq06srzd/sXSDj/Hg6wrw60XmB94AgC48pdgAR0qQiELztnxtH0/YbZwc6WD7MASMgGYEZxnB33oCsdr4r2/kU3PCYhKExrjuFVj1GfvMEDI2Oeu+DiidgV88D4qFVALgIVwE+1LpwPCRjvQMZB2oCz9l5uI8MjP2XhcC94fE7TBnbTtue9AAy2wG29AWKTt1xkAt/RkIAxn79eu39p50Am/tI4on8ThkfLIxcL/ALnpmgHEntI4iudfCgMEKf8Aq4+bAaR7vXIoBKH2pXsn8LhYI353SD3cZ/D0yKAfW/tGu3XK8LYnGR/1MWM5x16UAlD2w43MxEXDIFwCfHcKeXTZh50A+h4l2gdC32SxXw5CtI5Y+g0sRnruQN+dARnGLLjt2gjnteHshIbDMx0sOR97mD5Z+dAVmT2UcVZSpktjlzIT3smSxGP7Ll6Vq4xe6XobKcls36klwvsDxSKRZDBwyWRceOYux2GOiYyRtnGa27jUsdy3aAHww8PKgjAVnx1/Nj0oDxoe0RK6f6OXGTjMpySST09elAVXiHsz4pLkKLCEM2txE8ihm33OYz5nYbVq4RlujaM3HZjK99n/ABnT3QjgcYUGRJFDMF3CksFOAfQcq17KHQ27afUnexcF7w1pZLmxeR53DlopYMAKunGlpB1Ynn5cq3Roy9cC46Z3Ci1uEAUgtIYNI3/kmY+mwrJgnlhOCMjfyGP2PP1oBNrPPUDYjYfH15eLlQCsMOnO+c/7k/6/pQH/2Q=="/>
          <p:cNvSpPr>
            <a:spLocks noChangeAspect="1" noChangeArrowheads="1"/>
          </p:cNvSpPr>
          <p:nvPr/>
        </p:nvSpPr>
        <p:spPr bwMode="auto">
          <a:xfrm>
            <a:off x="155575" y="-1866900"/>
            <a:ext cx="49815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6401" name="Picture 28" descr="http://thumbs.dreamstime.com/z/scolari-per-il-vostro-disegno-21477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21088"/>
            <a:ext cx="165563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30" descr="http://3.bp.blogspot.com/-0W8D5UbaTuY/TnCfSMzDgeI/AAAAAAAABYo/lmJTRp9Xde0/s1600/scolaro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4475" y="3573016"/>
            <a:ext cx="12795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3" descr="barramia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C:\Users\Franca\Desktop\sinistrami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67568" y="6165397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28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971601" y="115888"/>
            <a:ext cx="6912768" cy="531812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rgbClr val="002060"/>
                </a:solidFill>
              </a:rPr>
              <a:t>ASPETTI FONDAMENTALI DELLA DIDATTICA PER COMPETENZE/1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E9522-5BBF-4A91-9AB3-3E333F261302}" type="slidenum">
              <a:rPr lang="it-IT"/>
              <a:pPr>
                <a:defRPr/>
              </a:pPr>
              <a:t>39</a:t>
            </a:fld>
            <a:endParaRPr lang="it-IT"/>
          </a:p>
        </p:txBody>
      </p:sp>
      <p:sp>
        <p:nvSpPr>
          <p:cNvPr id="17412" name="Rettangolo 7"/>
          <p:cNvSpPr>
            <a:spLocks noChangeArrowheads="1"/>
          </p:cNvSpPr>
          <p:nvPr/>
        </p:nvSpPr>
        <p:spPr bwMode="auto">
          <a:xfrm>
            <a:off x="1619250" y="908050"/>
            <a:ext cx="5329238" cy="64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/>
              <a:t>Centralità del discente e del processo di apprendimento</a:t>
            </a:r>
          </a:p>
        </p:txBody>
      </p:sp>
      <p:pic>
        <p:nvPicPr>
          <p:cNvPr id="17413" name="Picture 7" descr="https://encrypted-tbn3.gstatic.com/images?q=tbn:ANd9GcQj0omVWYV4JGZPY_kXJtavauDGieJW-k22fXmeNSHzcsDawk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773238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https://encrypted-tbn1.gstatic.com/images?q=tbn:ANd9GcTNX_XLIkCNHq2FghWj8XCSYsONHKBmFFj0Gtt7HX6pnBxs6c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373688"/>
            <a:ext cx="1079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https://encrypted-tbn2.gstatic.com/images?q=tbn:ANd9GcQOeldxV2PDWNDUAKTzbFpOZ1CJwgPipCcSyXAVhFeSXtVP-p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81075"/>
            <a:ext cx="11525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https://encrypted-tbn1.gstatic.com/images?q=tbn:ANd9GcSEhgXreWJC2vFNeKoT075fxbNN0C_O_66MpS1jJfrlU2YXRiy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508500"/>
            <a:ext cx="8651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1" descr="https://encrypted-tbn0.gstatic.com/images?q=tbn:ANd9GcTVX17oLivgX7K5tCeRfG4VDw5jQwEQkE16rZmTVxZerLGuyytMfg"/>
          <p:cNvPicPr>
            <a:picLocks noChangeAspect="1" noChangeArrowheads="1"/>
          </p:cNvPicPr>
          <p:nvPr/>
        </p:nvPicPr>
        <p:blipFill>
          <a:blip r:embed="rId6" cstate="print"/>
          <a:srcRect b="7863"/>
          <a:stretch>
            <a:fillRect/>
          </a:stretch>
        </p:blipFill>
        <p:spPr bwMode="auto">
          <a:xfrm>
            <a:off x="7308850" y="3213100"/>
            <a:ext cx="1277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9" descr="https://encrypted-tbn0.gstatic.com/images?q=tbn:ANd9GcTkBQ9SgdI9dzJRqKr7cdKTMYRAcGO28xCQsK5YW31e9lZG4N5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2420938"/>
            <a:ext cx="11985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ttangolo 19"/>
          <p:cNvSpPr>
            <a:spLocks noChangeArrowheads="1"/>
          </p:cNvSpPr>
          <p:nvPr/>
        </p:nvSpPr>
        <p:spPr bwMode="auto">
          <a:xfrm>
            <a:off x="1763713" y="2708275"/>
            <a:ext cx="4149725" cy="36988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Docente come mediatore e facilitatore</a:t>
            </a:r>
          </a:p>
        </p:txBody>
      </p:sp>
      <p:sp>
        <p:nvSpPr>
          <p:cNvPr id="17420" name="Rettangolo 20"/>
          <p:cNvSpPr>
            <a:spLocks noChangeArrowheads="1"/>
          </p:cNvSpPr>
          <p:nvPr/>
        </p:nvSpPr>
        <p:spPr bwMode="auto">
          <a:xfrm>
            <a:off x="3203575" y="1844675"/>
            <a:ext cx="4105275" cy="6461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Assunzione di responsabilità educativa del docente/educatore</a:t>
            </a:r>
          </a:p>
        </p:txBody>
      </p:sp>
      <p:sp>
        <p:nvSpPr>
          <p:cNvPr id="17421" name="Rettangolo 21"/>
          <p:cNvSpPr>
            <a:spLocks noChangeArrowheads="1"/>
          </p:cNvSpPr>
          <p:nvPr/>
        </p:nvSpPr>
        <p:spPr bwMode="auto">
          <a:xfrm>
            <a:off x="1476375" y="4797425"/>
            <a:ext cx="6624638" cy="3683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Flessibilità didattica: utilizzo di mediatori diversi e flessibili</a:t>
            </a:r>
          </a:p>
        </p:txBody>
      </p:sp>
      <p:sp>
        <p:nvSpPr>
          <p:cNvPr id="17422" name="Rettangolo 22"/>
          <p:cNvSpPr>
            <a:spLocks noChangeArrowheads="1"/>
          </p:cNvSpPr>
          <p:nvPr/>
        </p:nvSpPr>
        <p:spPr bwMode="auto">
          <a:xfrm>
            <a:off x="1691680" y="5373216"/>
            <a:ext cx="5975350" cy="6477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Apprendimento sociale: peer-tutoring, laboratorialità, gruppi cooperativi; discussione</a:t>
            </a:r>
          </a:p>
        </p:txBody>
      </p:sp>
      <p:sp>
        <p:nvSpPr>
          <p:cNvPr id="17423" name="Rettangolo 24"/>
          <p:cNvSpPr>
            <a:spLocks noChangeArrowheads="1"/>
          </p:cNvSpPr>
          <p:nvPr/>
        </p:nvSpPr>
        <p:spPr bwMode="auto">
          <a:xfrm>
            <a:off x="611188" y="3573463"/>
            <a:ext cx="6408737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Valorizzazione dell’esperienza attiva, concreta, in contesti significativi veri o verosimili dell’allievo</a:t>
            </a:r>
          </a:p>
        </p:txBody>
      </p:sp>
      <p:pic>
        <p:nvPicPr>
          <p:cNvPr id="19" name="Immagine 3" descr="barramia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Franca\Desktop\sinistram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65397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24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EDC84-6253-4C09-A466-540504A3072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99592" y="843148"/>
            <a:ext cx="2140491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D. </a:t>
            </a:r>
            <a:r>
              <a:rPr lang="it-IT" dirty="0" err="1" smtClean="0"/>
              <a:t>L.vo</a:t>
            </a:r>
            <a:r>
              <a:rPr lang="it-IT" dirty="0" smtClean="0"/>
              <a:t> 59/04</a:t>
            </a:r>
          </a:p>
          <a:p>
            <a:r>
              <a:rPr lang="it-IT" dirty="0" smtClean="0"/>
              <a:t>Indicazioni Nazionali  “Moratti”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25994" y="926276"/>
            <a:ext cx="2174162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D. M. 31.07.2007</a:t>
            </a:r>
          </a:p>
          <a:p>
            <a:r>
              <a:rPr lang="it-IT" dirty="0" smtClean="0"/>
              <a:t>Indicazioni Nazionali  “Fioroni”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29449" y="1564884"/>
            <a:ext cx="1486176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Atto di Indirizzo</a:t>
            </a:r>
          </a:p>
          <a:p>
            <a:r>
              <a:rPr lang="it-IT" sz="1600" dirty="0" smtClean="0"/>
              <a:t>08.09.2009 </a:t>
            </a:r>
          </a:p>
          <a:p>
            <a:r>
              <a:rPr lang="it-IT" sz="1600" dirty="0" smtClean="0"/>
              <a:t>“Gelmini”</a:t>
            </a:r>
            <a:endParaRPr lang="it-IT" sz="1600" dirty="0"/>
          </a:p>
        </p:txBody>
      </p:sp>
      <p:sp>
        <p:nvSpPr>
          <p:cNvPr id="8" name="Freccia a destra 7"/>
          <p:cNvSpPr/>
          <p:nvPr/>
        </p:nvSpPr>
        <p:spPr>
          <a:xfrm rot="3924788">
            <a:off x="1464355" y="2518072"/>
            <a:ext cx="1397643" cy="27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7468803">
            <a:off x="3130315" y="2552387"/>
            <a:ext cx="1477480" cy="249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9378939">
            <a:off x="4249155" y="2677456"/>
            <a:ext cx="2224513" cy="2360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194439" y="3528080"/>
            <a:ext cx="3130615" cy="165618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D. M. 245 del 2012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Indicazioni Nazionali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2" name="Freccia bidirezionale orizzontale 11"/>
          <p:cNvSpPr/>
          <p:nvPr/>
        </p:nvSpPr>
        <p:spPr>
          <a:xfrm>
            <a:off x="4499992" y="4175462"/>
            <a:ext cx="1296144" cy="36004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5971074" y="3297636"/>
            <a:ext cx="2561366" cy="202286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C. M. 3 del 2015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Certificazione delle competenze</a:t>
            </a:r>
            <a:endParaRPr lang="it-IT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82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692150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rgbClr val="002060"/>
                </a:solidFill>
              </a:rPr>
              <a:t>ASPETTI FONDAMENTALI DELLA DIDATTICA PER COMPETENZE/2</a:t>
            </a:r>
            <a:endParaRPr lang="it-IT" sz="2400" dirty="0" smtClean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F5675-DEC2-45B1-9C7C-8A5D4A7EB2AC}" type="slidenum">
              <a:rPr lang="it-IT"/>
              <a:pPr>
                <a:defRPr/>
              </a:pPr>
              <a:t>40</a:t>
            </a:fld>
            <a:endParaRPr lang="it-IT"/>
          </a:p>
        </p:txBody>
      </p:sp>
      <p:pic>
        <p:nvPicPr>
          <p:cNvPr id="18436" name="Picture 5" descr="C:\Users\Franc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9921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3" descr="https://encrypted-tbn3.gstatic.com/images?q=tbn:ANd9GcQt6ps4tHXFkdmFirFnGp6gbNydftfT2_HbtAD9tXSPo4FwyxP7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988840"/>
            <a:ext cx="15001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https://encrypted-tbn3.gstatic.com/images?q=tbn:ANd9GcSN0CRkdt_cc5ChKoGaY6z8ZJcJ86C9ce8ERhipIhf6bIUzcp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1549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7" descr="https://encrypted-tbn3.gstatic.com/images?q=tbn:ANd9GcQkDlyqSeqbXPfUjhyMPHKrwe0KTm0JTmK1-AcrJSz4-YUyrrT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573016"/>
            <a:ext cx="12954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https://encrypted-tbn3.gstatic.com/images?q=tbn:ANd9GcQO4SJtA4p-ERwmIXJoMCoW3_N_uuyzMGx3agbd3GsjXkN01UZ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57192"/>
            <a:ext cx="10810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ttangolo 11"/>
          <p:cNvSpPr>
            <a:spLocks noChangeArrowheads="1"/>
          </p:cNvSpPr>
          <p:nvPr/>
        </p:nvSpPr>
        <p:spPr bwMode="auto">
          <a:xfrm>
            <a:off x="1475656" y="1628800"/>
            <a:ext cx="6119813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Attenzione ai processi metodologici e strategici </a:t>
            </a:r>
          </a:p>
        </p:txBody>
      </p:sp>
      <p:sp>
        <p:nvSpPr>
          <p:cNvPr id="18442" name="Rettangolo 12"/>
          <p:cNvSpPr>
            <a:spLocks noChangeArrowheads="1"/>
          </p:cNvSpPr>
          <p:nvPr/>
        </p:nvSpPr>
        <p:spPr bwMode="auto">
          <a:xfrm>
            <a:off x="1691680" y="2204864"/>
            <a:ext cx="5435600" cy="9239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/>
              <a:t>Acquisizione di una modalità riflessiva per rappresentare l’esperienza, attribuirle significato, acquisire </a:t>
            </a:r>
            <a:r>
              <a:rPr lang="it-IT" dirty="0" err="1"/>
              <a:t>metacognizione</a:t>
            </a:r>
            <a:endParaRPr lang="it-IT" dirty="0"/>
          </a:p>
        </p:txBody>
      </p:sp>
      <p:sp>
        <p:nvSpPr>
          <p:cNvPr id="18443" name="Rettangolo 13"/>
          <p:cNvSpPr>
            <a:spLocks noChangeArrowheads="1"/>
          </p:cNvSpPr>
          <p:nvPr/>
        </p:nvSpPr>
        <p:spPr bwMode="auto">
          <a:xfrm>
            <a:off x="1907704" y="3212976"/>
            <a:ext cx="5761037" cy="6477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/>
              <a:t>Attenzione agli aspetti </a:t>
            </a:r>
            <a:r>
              <a:rPr lang="it-IT" dirty="0" err="1"/>
              <a:t>affettivo-emotivi</a:t>
            </a:r>
            <a:r>
              <a:rPr lang="it-IT" dirty="0"/>
              <a:t> e relazionali dell’apprendimento</a:t>
            </a:r>
          </a:p>
        </p:txBody>
      </p:sp>
      <p:sp>
        <p:nvSpPr>
          <p:cNvPr id="18444" name="Rettangolo 14"/>
          <p:cNvSpPr>
            <a:spLocks noChangeArrowheads="1"/>
          </p:cNvSpPr>
          <p:nvPr/>
        </p:nvSpPr>
        <p:spPr bwMode="auto">
          <a:xfrm>
            <a:off x="1331640" y="4149080"/>
            <a:ext cx="6192837" cy="64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Attribuzione di autonomia e responsabilità all’allievo attraverso i compiti significativi e le unità di apprendimento</a:t>
            </a:r>
          </a:p>
        </p:txBody>
      </p:sp>
      <p:sp>
        <p:nvSpPr>
          <p:cNvPr id="18445" name="Rettangolo 15"/>
          <p:cNvSpPr>
            <a:spLocks noChangeArrowheads="1"/>
          </p:cNvSpPr>
          <p:nvPr/>
        </p:nvSpPr>
        <p:spPr bwMode="auto">
          <a:xfrm>
            <a:off x="1547664" y="5013176"/>
            <a:ext cx="6696075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Anche nella quotidianità e nella «didattica ordinaria» è opportuno problematizzare, coinvolgere gli allievi, contestualizzare nell’esperienza, dare senso all’apprendimento</a:t>
            </a:r>
          </a:p>
        </p:txBody>
      </p:sp>
      <p:pic>
        <p:nvPicPr>
          <p:cNvPr id="18446" name="Picture 25" descr="https://encrypted-tbn1.gstatic.com/images?q=tbn:ANd9GcRklL_CoyczlvJeRZ2rYreT7ZSQcHsAVuP1si6x0F9SKCP-DknxWXt20x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692150"/>
            <a:ext cx="1433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ttangolo 18"/>
          <p:cNvSpPr>
            <a:spLocks noChangeArrowheads="1"/>
          </p:cNvSpPr>
          <p:nvPr/>
        </p:nvSpPr>
        <p:spPr bwMode="auto">
          <a:xfrm>
            <a:off x="1042988" y="836613"/>
            <a:ext cx="6121400" cy="64611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/>
              <a:t>Integrazione dei saperi che insieme concorrono a costruire competenze attraverso l’esperienza e la riflessione</a:t>
            </a:r>
          </a:p>
        </p:txBody>
      </p:sp>
      <p:pic>
        <p:nvPicPr>
          <p:cNvPr id="19" name="Immagine 3" descr="barramia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Franca\Desktop\sinistram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2" y="6095925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67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olo 6"/>
          <p:cNvSpPr>
            <a:spLocks noGrp="1"/>
          </p:cNvSpPr>
          <p:nvPr>
            <p:ph type="title"/>
          </p:nvPr>
        </p:nvSpPr>
        <p:spPr>
          <a:xfrm>
            <a:off x="1116013" y="274638"/>
            <a:ext cx="6911975" cy="562074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AMBIENTE, TECNICHE E STRUMENTI</a:t>
            </a:r>
          </a:p>
        </p:txBody>
      </p:sp>
      <p:sp>
        <p:nvSpPr>
          <p:cNvPr id="11" name="Ovale 10"/>
          <p:cNvSpPr/>
          <p:nvPr/>
        </p:nvSpPr>
        <p:spPr>
          <a:xfrm>
            <a:off x="2483768" y="980728"/>
            <a:ext cx="2160240" cy="1706488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Apprendimento sociale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4" name="Esplosione 1 13"/>
          <p:cNvSpPr/>
          <p:nvPr/>
        </p:nvSpPr>
        <p:spPr>
          <a:xfrm>
            <a:off x="2699792" y="2420888"/>
            <a:ext cx="3024336" cy="19442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Apprendimento cooperativo e tra pari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5" name="Esplosione 2 14"/>
          <p:cNvSpPr/>
          <p:nvPr/>
        </p:nvSpPr>
        <p:spPr>
          <a:xfrm rot="2009496">
            <a:off x="-45374" y="2976967"/>
            <a:ext cx="3704492" cy="2362355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Valorizzazione dell’esperienza attiva; apprendistato cognitivo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6" name="Stella a 7 punte 15"/>
          <p:cNvSpPr/>
          <p:nvPr/>
        </p:nvSpPr>
        <p:spPr>
          <a:xfrm>
            <a:off x="2987824" y="4293096"/>
            <a:ext cx="2664296" cy="1512168"/>
          </a:xfrm>
          <a:prstGeom prst="star7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/>
              <a:t>Laboratorialità</a:t>
            </a:r>
            <a:endParaRPr lang="it-IT" sz="1600" b="1" dirty="0"/>
          </a:p>
        </p:txBody>
      </p:sp>
      <p:sp>
        <p:nvSpPr>
          <p:cNvPr id="2052" name="AutoShape 4" descr="data:image/jpeg;base64,/9j/4AAQSkZJRgABAQAAAQABAAD/2wCEAAkGBxMSEhQUEhQWFRUXFxUYFxcYFRcXGBgZFhUXGBUYFxcYHCgiGBwlHRUXITEiJykrLi4vGR80ODMsNygtLiwBCgoKDg0OGxAQGywkHiQxLC4sLCwuLCwsLCwsLCwsLCwsLCwsLCwsLCwsLCwsLCwsLCwsLCwsLCwsLCwsLCwsLP/AABEIALIA2QMBIgACEQEDEQH/xAAcAAAABwEBAAAAAAAAAAAAAAAAAQMEBQYHAgj/xABJEAACAQIEAwQGBQcJCAMAAAABAhEAAwQSITEFBkETIlFhBzJxgZGhFCNCscFScoKSstHwFTNTVGJzk6LxFiRjs8LS0+FDo+L/xAAaAQACAwEBAAAAAAAAAAAAAAABBAACAwUG/8QAMREAAgIBBAEBBQcEAwAAAAAAAAECEQMEEiExQRMFUWFxkQYWIiMyQqEVM1KBscHh/9oADAMBAAIRAxEAPwDcJoTSdCjQLFJoZq4rmKgRTMKGauIoVKBYpNFnpOjqUSzvNQL1xQqUSzvPRZq5oVKJZ1moZq5oVKCdhqLPXAoVKId5qLNXIo6lEDzUJogaOpRATRMaKhUogjcvjNkMgsDB8fEA+PWkfpRVGk95JB8/yTHnXfEQMjFtI1BG4I2I86g7ud+87EGBohhYmYPj/rSGt9oYdIryefBeGNz6Jo3SotoNWMDX8lYzMfdA9rCnYqs2cU9ps7FrgOVcsSQv5x8DJ8NdutTuGvOx1t5REyWUn4KTWmj1uLVQ342ScHF0x2lKUkm9K00UEjQoGhRAAU2xOOW2QGOp1gAsY8YApvxFbgYXA/1aasgUyR1Oaeg1iOlROK4jaF12zqQQpDAyoAEEZhpoRO+s+RpHX6p6fFvirfuLwhuZZbdwMAQZBEj2GjNMuD/zKeYJHsJkfKnk03jluimVfYdHRCjFXKgoUDRUSBkUKOKFQJyKFHQFQIKI0YoUCB0RoUIogBRUKFQgdc3UDCDt7SPmDNdUniLeYRJXzEA+yelQJDcXs2baaTmBQ6M7GAwkkSYHmabx8KlbuQDs0IljlOsnaWJ8TlB38qZY3hSoq9mzKM9sQCCILqp9YGNJ0rz3tj2VPWSU4PlccjOHMsfDI/GP3QNRJAkCSPE7HYAn3Hwqe4bBBK3u1Xb/AOMwR5oBrTe3gVst2mrToxPQdCsaDzgba9NZNUWS0DMRBMCYEwJ8N6b9k+z3o8bUny+ymbJvYom9K0klKTXUMRNqKaNqKiAjePfzXiMyyo1LCdVA69NOsVDPj7Q0NxFPgzBWHtVoIqdu8NRrovEDOoAUwNAM0iYkzPXwFQ1tiJBDG4xJKw0lj+HntFeb9vaX1HCS3N9cDOCVDPF2CyuBnFsjQ5C6ZzOY5YIOmXWI1NPeDYS+t6SHWxAyLKgAgfaTop6AHSdqsGDtZERZnKqrO0wImKVNdLSez/Qkpbm+PLKSy2GKOmN7GlbttBbYq4b6wEZVKwQp1mTr06Gna3AZAIkaHXY7wfCukYndCKAoVCBTRiiijqEDoqFCoQOuZojWWcR5vvrev2lbuG6SJUm4qT3spzCFnTY7nao+Cyi30arQBqiYznK/P1aW1XSM4dz7TlZQD8akMHzK+ItOtu2RekKsBmTU+sWiEgSYJ6daqpJheOSVstcUIrlDR1coE7gbnaonjfFVTDvcR1JiFIIMsdBEbkbx5U25l4E+JjJd7OBBnOQ4n1SoYKB5wTVP4vy82ERWuNnUnJAJJnU6yNdt/ZS2fLKKdId0mDHkklKVO+h3yeGDXrtoB2jIq9Gf1jJ+zoN/Or/2eZRmEGBIB2NUrkPAMtw3W7qundBiXGYaxPSI/Sq8sY3MedTS36asmvcfXe1qvgdAUDQoUwhINTrStIrvS1BhEmptj8R2dp3icis0eOUExPTalsRdVQWYhVAJJJgADcmoTmOL+DuG1cHeSVZWADaerM7NMe+o3SB26HnBeJriLK3VETMjwIMEeeoqsYrjK/ymoF8BFAVlzwswQVI2nNFUDlxrxuG3auZWddFlhnjvZQ06E7/603xKMMQVuFg+chyTmI6k6b6T16Uq81pcDD0tScZvpXZvqtUfzBj+xsswjMRC/nHQHzjePKqjY5gTB2ls2frXdBcDEELLk6ETIgCd9at/Cb/0ixbe4qywBiJE+IBmmozjYo7a2+Sq8K40mS3ZulxBLK0PLKBsHiNyRvtVm4FctMjPZTIrMZJEFyABmM6naPdTfjPAheEgxczA5iJ7pgFfYAJHnUXzXzTawFsWrUNdy91Oijoznp106x761yShVl9Lp82XIscVfuJfjPNGGwrKt64FZtQACxjxIGwpoOesD/WF/Vf/ALaxbHYp7ztcdizMZJPX/wBeVNvGaTeo54R7LF9mMbgt8nfmqNx/28wP9ONPJv3U3b0jYEfac+YtsaxlWgVwBQ9dmy+zGn8ykbBd9J+DHqi636EfeabH0qYfWLN4/qD72rJxRqKr68jWP2b0i7tmqN6VLPTD3T7Sn4NUFjedMK7F/oIYnfNciT4kBSKpHU0KDzSNI/Z7Rrw/qTH+0DAELbGpMAtKhZ9XYGd9SfCpbgHPbYVWC2FuFjJJuMpGnq+oR4/GqjRxQWSRp/QdI6TT4+JoY9K9z+qL/jn/AMdc3PStd+zhUHtusfuQVn8CiDVb1pB/oOh/w/lmhWvStd+1hU915vl9XVsxIHE8HauWjkLQ4DawR3WRo8NdfIViIE1dfRpzGbN4Ye4fqrk5Z+zc6e5tffFGOTf+GXk5ntP2NDBj9bTKnHn/AEaNwrhlkLbXMtx7BIkH1XM5u7OnrbHyqA9InFbZsW1VgwNwmVIK/Vhgykz6wJUx5VXOM8RuYLE4lLDEZtCSNYbvAjTpMButRP08XMMLOXvi52hJkn1YAX2jfzA91pZEk4nktknU8q4b5NIwXOln6Ol1wygtkgd4gqskkjpFK8D5gbF4pxaE4dE9bLBLnKdz+lp5a9KzTh3Guxw1+y1oXFfUMTOVyMqQsa6+Y61YeSuYBYw11VtszKHuEz3dGVQNJIGu510NGOW2gZccYbuenRqCilah+XeMLirNu4IBYarOxBg76xI3qXrbsyIvmK2jWLouFguUyVGZhGuggztWLnmG5k7EmbOYnLAmA4JYa+sNdCY++t3uisqx3Jl1lvX8TcW0yySSJW55gKRlHzM7VjmUv2muF4lL8xXf8FUs4tsNetXra6Tmt5vVboRpEwZBE0u9y42Ldr1lnYMzXEXPbA0BklZIUaeO/nR2mL2TZuadme0sk6+AuWweoIAaB1HTapKzda4uNa3L3Lq27YC6kqEDXmMbCEAn+1FYKI7KtnfiiKW/cv4iUUS7oFtg6KJCos+EafGt0wohFBABAAgbAxqB5VmnAeUzcw9q9a0u5mDS0CA0ArppEH2/CtB4rcuhQtrL2jyoZvVUwTmI6+yt8EWuWKZssckqiuFwmV/nnnAYReztQ19hIG4QH7TfgKx3E3mdmdyWdjJY7k1oF70aYm45e5ibbMxksQ8mib0W3I0vpPhlaPjVckckn0ep9l6r2do4fqub7dP+DPkNckVoTei290v2x+i9GPRbeO9+2PYrGs3hkdb+vaH/AC/hmfRR5DE1obeiu5/WFj+7P76WHoqHXFH/AAf/AN0fRl7isvb+iX7n9GZmVijA0rUD6Krf9Zf9Qf8AdXB9FKf1lo/u1/fUWCRT7xaP3v6GZ0DWoW/RVaG+IufqIKVHossR/P3p8YT/ALaPozB94tF739DKiKGWtVt+ivD/AGr+IPsNsD/lmum9FmG/p8SP0rX/AI6noyB949H8foZSBXFa8nouwka3L5P59v8ABK7T0ZYMbteb2uB+yoqPBIr95NL7pGPxRqevXp/rWwn0Z4Hwu/4po7nozwREAXV8xcJP+cEfKosEkVf2k0rVNMp+I4t9Nw9kdkXxKHI1zxH2QQNywM6+BqMt3b1m41uWtOSEdQcsAmNddQJnwgzV84XyS2Bu9vYxDMAIa3cUQynoWWII6GKi+cr/ANJxPY27UujZQwkuxGhnoFB9u06CRRljfb7PLanUYVklGD/Ll0q6IT6ELOHx6uAbtprKAkeNyDlEbEAmlcZxjEYW0cEQgEAEqBOUyRqOrCCZ29hpHiuLuduiPbY3mNntEgyXs5kU66QwZTM9DTjD8u3b2L7PEns7lybmvfmZOWAdNvHYUGn+0pcLUpul38x/6OMdYtu7XHIuswtqoEiGy96QPEAVqcfxrVE5E5dVUL3rMOLhyF0KmF2MN51fstb401HkTnJObcemFcpDEYdbilXUMp3B2NL3BrXNa+ChSPSJwy2mACoigJcQgAba6keFQXootqMRdGmtr7nWrnz0IwN/80H/ADrVF9GV0fTIBOtt/lBpaXGVD2JXp5I1ezaCgBQAB0AgfKkcSPrLXtaf1DTqm2I1u2/0z8o/GmRESxpuF1W2yJKsSXts+xWAIdY36zVL4hzo9u+1sukIDJFognTTKTcIXx1DaHarRzDxVMMvavJAR4AEsxlYA86ysXheD3cuV5giCSwCrqO6c07FPLzBrDK5WkuhrT4lN/i6NVwAa9aS4uJvBXAOi4c79NbJ86fcOzQ4Z2fKxUFggOwMdxVHXwrFzxRnBHaEC2F7qkhVB1GhJgb1qXJWON6wzEgkOATM6i1b/fUxZt/DRbUaR4YqTfZYqjcdishuM95bVtFUlmChROaSzMRG3jT+64UEnYAk+7Ws65x4ul+Rbv2jaZLea1mt5ywZiAyNrA67Rv0rVySF8WN5JbUWbEcYtBbTjGSt1sqNa7FlbpIJVpA6mmnMHHrWDZVvX77s2uVeyBUTEnIi1SuO45eH4S3atYdXa+5vAMrFbcZQIAgycswT46dKQwuOu4u32rhVMWxMgFIYKASWzAa+IMTWeTLs5fRtjwRcqk+Ea3we+HthlYuCWgsZMTpNPqo3AcXctPat2LZayzsXZVd5LQCWuZSog9A2yjarzV4SUlaMJw2saY0MWRVuMkhpKhCdIj11YdfCkTgbn9avfq4b/wANKYk/XWvZd+5azHmfjj3sVc7NnyWicuUsF7uhEgwSTLeQy1Jy2+DTBgeaW1M0bEYR0Ut291ionXsgDHQ5bYqVql8v8cu38JdF1YNtILgzmOuh09YRrB6Vc5qydqzPJBwk4vwRnG8a1oAq6W1C3HdnttchUA6K6xv57VB8v81fTFuNaxFqLYlw2FuhgusNHb7aHpUbzbxzGW2e02Ea5ZbOFe2HnKQw3CsCQAG1A/GqRhbeIK/U5bCXLQ7RyTmKhgRbZ9gxzbAAmD4VG0uWXhi3Jmw2MQXtuS4uLCkEJk0adCp1B02OtSQwyBiwUBjuYEnwk71RuV+LRbewxhsoyMzoZy6BcwC5miW8d/Cr9Qi01ZScHB0zMec7gHEUP5Is/tE1oA4bbN4X8v1mTJM/Z3229/mazPn5pxzkaZVT9nN+NaphHlFI2Kg/EVljrczfUL8EBXLS1JUtWwscvSbMB130FJ8Suultmtp2jhSVQEDMegk7VBcSviVuX7QBsI95O+GGcLl0IjXKzDb7U1F8CJNukKc6rOCv/mfcQfwrPvRmP99Wf6O509lTvC+Y/pfD8Slwg3ktOWGmqwYb26VDejLXGA+Ft/nFY5U1lR0IwlDFOMu0a0KY43EBLmYgnLauMY1MApMDxp9TUrN0Hwtn5sP3VuznIzjmzmjBYu2Ucsty2HZUZSZcRlGkggkHw3qDslMto24uM6TdjvlWbTKoAJUquXX5Vd/SDy1exSWhh0t6MS8wpIjuiYneq1wjkPELHaWbcrJBzEnXbRXAJnypfJub6Oqo6d6a1KpN9ef+hNMEivbbsbuXQsrL/OmfsNkEqDMmDH3T3LHF+yxHYqhVLzsxB7xV3CgSQoyrCiPfrR3OW8UWVsiSsZDn1WNdNDGpJ99W7hdi5BN9FDkg6HMBCKpI8PVmmdkFFNd/8fA5fr5JvbO6X8/EfX7YdWUgEMCCDsZEEEdRWZ4rll1DG61u3la2QltFEhmYakRGisY1rUBUBxjAXWvKyIr2/qy0uFMozkAAj+3WOWLlGkXjklD9JQearK3bVi4bmV7C5Xt5grsoPcaN9zBioXD8WCo1nDK9y9fYST3iNdFTTU+ewiau/MHJ1zFM7G2qsc3ZntdVJIIkAQRM+O9OOVuWLuFCTbs5lJLMHPfMMBrln7W3lSmSE5KMWrSf0rydHT6jDHBc+ZLx0PuQ+HX7Ft1uwO96g1glVbxjUMNBpVqLU1wNp17QvllmmFJIACKo1IEnu05Ip9KjmyluluKRe52wrYkWrrC2oZ1DsYWChBznZJaB+6qdxbhVvC33EsUuAhMzZ7bIf6PUa5RBJJj31oPMfJ2GxABFqHBmUfISDv0Kz11FU/iPozvtkWy8WxPduXAcs/k5FAPwFaxx4pJKUqfyN8OdYpbooTu421hcKuCspmvXGBa2hns1nMA0SSSNcv8AaBOlaFyml8WFGI3+zJlsu4zGTJ/CoLlTk5sEhORLl5gwNwuRAMwFGXujb21c8OsKoO4AHwFVmoXUOjPJlc7vyMeMSOzj1szgf4F0/gKw/guMvJeg5ineFxM5EgA6n+I1rd+IYcvkKxKsSZMbo6b/AKfyqkYDkG5bu9oXtMJ9XvCRM5SYOm3wqmRKWOUWuy+CUE/xsV5dwdi6huLK5HEWwqwGuNAzECWIkaho1q+Cq9wfg74dXDFSGuWyuUkxDADf3VYRWeDH6cEimaSc2114Mf55Y/Tr86jMg93ZJ+M/GtU4MkWLIO4t2wfcorKedyfpuJJOgKf8m3++tbS6qWwzEKoUEkkAAAbknoKpi/XI31D/AC4fIc0pFNLOJRwCjBgyhlI1BVtmBGhBpfP/ABIpgTOnqgYrgeJvYq7ZuXrhsR2gBJIMt3Un8mQwMQYXcb1f3NcUEWjPbdEBxjA2rGCxC2raoOxuCFEfZPXrv1qjei9ZxbHqLbfMitC5qP8AumI/u3+6qF6K2/3q7P8ARCP1hNY5P7iGsTvDNs1OmyT2r+AS3HjJa5P3CnMU1tMe2cdOztH4teB/ZFbiQ6y0MtHQqECioDnDi13DWQ1pQWYxJEhRG8dTVgpljMTZkWrrJLgwjR3gN4neg0B8oqfAcfiO2tm7i7TIxgp2tvNJUwMuUR00HhUrzNzIcMVt2rZu33BKoAxMD7RVQSaiucsHhrdsdkqreZhlyaMfGQNxrUc/EvofEjcxQYB7NtQ0ZgDkWYjX1g0xRxq3QMC5aLJyjjsZdW62Mtm2Z7nc7MQBrCklt/Gm3D+J37mFxLl++rHI0LKxHTLGg8akMLzRhb79lZuZrhVsoyONhO7ACaq/DOKLawd6009ozGNDrmVVbUaaQflWGeW2Svjsew496fHlFqscYy4a07d52Ub6SepJA0+G5AorHFrqsBfSFbZspWBp0zHxnoY6bxG4Ww1pMIXBOUSRHi0xETIBmP7NSHEsWt3KlvvanpuSIgSNdyT4dY6I5dRJW91NVS99lJQW5pdWHwJycRigWJAcQCZA32qdNU0cZXC4nEZhmUlASIkFUAOhOsk1JcX5hVcG19JlwVtqYkuTlUAA6+O/SuxKLSTaE8LU5bE+bGPBeaxdx9/DEjLP1PT1FAcecmTVwUVk17lLF4exbxHaLnsRdyBAGkkG4C41OhO/hWm8Jxy3rNu6mzqD7PEe41mPanHBVLG+On8//ex5QNChRFRvihqg8XHyVm/Cl6Rv+tb9pP8AlI/6jS0VAGT+kOwPpbf2kQmN9iPuAFXrDY3vMlyDaIyiRoMqwwPkTm+FU3ndz/KKrG4sgeYLf+oq8Yzgdt1Kwe9MnOxiZJKgmAZ0260lKOXfeNrvm/K+A7l2vHBS9wjhrKMbStdylDnt2kZVhVkKrDUsAGg7DQVOZh5fKqzypwJsPcus4/sqYHeG5Om+w+FWef4mmYSbVtUL5IKMqi7FblcUo9JkVcyITnK7lwWIP/DI/WgVnnozvRjB0lLg+4/hV65/J+g34/JA+LCs55AaMdZ31zj/ACk/hS+T+4joYFeCZtIptbYds/8Ad2v2rsfdTikEb61x1CW/m1z9xpk545oyKacRci2xBgiDI33E/KozjuJsYdM927dHQKt5wzHwUBhNBtJWy0YuTpdk5UXxvgNvFZO0LLkmMuXWdwcynwqu4PmjDO2W8LyDQKTcuOp13MH5kVacGqq5VPUKKw1kTmYSNeoI+AqsZRmuOQ5MMoPbNDHhvKuGsMHRCWGxZy0eeXafOJqTxWBt3RFxFceDAGnNN7uNRGys2sAxBJgk66DyqyVdGcUl0IYPg1i02a3aRW/KCgHXfWuhwqyHz9kmeZzZRM+O1dDiVvpmPst3D8wtcjids7C4d9RYvEaGDqEqNJ9l1J+GL38MrjKwkfx8KRw3DraGVBnxZmYjyBYmB7K5TilsmIu++xfA+JSj/lW0DBYg7wVYae8eVZvFByUmlfvBuYpdwNtjLW1J8SoP4V22FQwCiwpkd0aHxHhTf+WbEx2g+Z+4U5sYhXEowYTGhnXwrUHXJ2yA6ESDuDrSTMlpfsoo9ijUx7NTR4xoRyDEKdfDTeqvzQuGt2TbuYhkuMJQPduOcwOhyktpPWNKDdFoq3RYOJ8SSyuZj7BIHtJJ0AHU/vALbhPHUvEqND01kH3wKzniOON6x375mcs5e8MsRAI7w9bYTvUlyBZu9uSz5lEkaQYggSI09Yf6zSbyTbTXV1Q69JtxuUjQ7571r84j/wCtz+FOIprd1dB+e3wAUfJ6c06Imac4sv8AKdrqR2I9nf8A3GtKFZJzViM3ErhB2e0v6uUEffWtIdqxxdsZ1EajD5Hc0Iooo63FRRjXFdXKY47iNuzl7Rsudgq7nU7dNPfVUGrfBGc8rOBxH5k/BgfwrKeVcV2eMw50H1iiZ/L7v/VWm8245LnDr722DKV0Yaj1gDWN4K+VuI8TkZG/VYH8KVzfrR0dIrxSR6JFI2GlrnkQPgoI/aPxptjeKJa3DE5GeFWe6kZtdp12npSuAdWNxlMhnBmZH82g6eymznCPH8UiWbmd1SVYDMwEmNAJ61RueMDeu3Wu5C1pVhGzd06TrkafWJnxgVc+YeGLetyTBSWBgEGBqGB3BiqBzjxy5gyyJZW4YHeBZAA2oIVTLDpIPvpXUSyJpKNr5jWmkoO12M+E8Ma66paCKWgMdY0iNJIGx/WE1feE4tMO6Ya7dzXOzUKcpAku/dzbA6KIJ8KoXJHFmvAK1rI5fICrXFVpEMGzMSu4nUg1erXLym6M7AHIDlRY2aD3iTOp9tZYsk/UpQa978f6GNTmWTiXC7+P1LQDVf5l4+mCzXWRnlbaqqRJYs8b1YBVO5wGHvs1m6VV1RHQ3AQgIZt3iBoR8faKeOaqvk65b50bE3Rau2Gss8lJIOgEgOJlTHuqzcP2f+8uftGs95NXD4dnxF10QqCiLOdjABZlVJkERqPlV+4RdV0zKZDNcIPiC7VFdcmmWMFNqDtD6qxzlj7tq3d7FitxltqrCJHecsdQdcqtGm5FWas65vxmMti+bluy9ruDScwBLZYlwc2pOg6UJOlYMSuSH/o5xF1jf7RrzCVIN182pzTl0EeP8GrdhPWu/nj/AJaVQOVOI4z6Oow2DAtkkdq1xSxg6lkLgz036ztpV8wEzcncuJ8j2dsH7qkXZbNFKTa6FOILNtx/ZNZjz5wy8+K7VrTZDlVWDAgBQIYgGd+ny61pvET9U/5p+6qn6QeYHwtlltoZZP5wiQv6PU+fT3VJK1yDDl9OW5KzPrIYkKBndyohhuNNIG8n8aumG4dxKzC22mAsheyMAyYHarsDPX3Vm2C4axXO1q6bpZGS6LhUwx3GuyggyR+6tT5Z5jdreCD/AFl28uUtpqLbuGutHiF+JrGGGKvvux7U5snDaVNdE2/E8rdmWTt1tKcpkKWdiPWjUSh2kjTxFd4PjyPfezsyzlMyGy+tHsM0hx/BXbt1BadlUjLcymNCxIYnfSGHtIpxgcAmFtPlA7oJz/aaBoXJ1LffTPCXJyrblS4MuxTi5j7hOmbEn4drWzisIwcteQ/lXUM69XFbtP8AHypfA7s6GsVbV8BQV3THB8Qt3Z7Nw0Eg79DB3++nk1uJUdXNqz7nrhl1risga4rZjlJYKpUKAdDtqT7jvV145iuyw91+qoxHtjT5xVJwnMvbQLmZbYs5HzCAWJXtSSd+6DHtNV+BI5ljlZziVZeDXM0CRIA3Azj1p3Mg/KswVtDM1eeO8whsF2ACgvaSFUAAEXTm9ndCmqNpsTE+JmfZ1pTUP8aOtoZboNmg81cNxbjDXsNncPatK4U/aywCR4EORP3VdeV8M1q12b6shUH29lbJjx1NUjhXMxNlV7QqbWHUIOjXAZEgetGUAf8AurxgOLWiWYsBItmSRBldY9mxpqHVnPy59yWOlx5C5qxF9LBOHQO2xGRn0j8hSCazvmDGdq1ssgVkXLHaEAwsZgpjXWtVONtflr8RTQXcIOtn4L+6rrb+5GKnOLUouqM24Li+zLMiDtHI9Z5IgjZRtqJ3iB7a0rC4y297uOrRbacpmO8pAn410mLw86FPcJ+YFKfyhbE+vp4Wbse4hINZxxwg24rstLJOfM3yPSaq/N5tANnVS7LbVSQCQCzZiOo0B95FTY4pbI0F0+zD3z8slVXnTFWMjXbi39FVUYWsUhDF4PqqOh6+FawaTtmUouSpeSM5VSwbwS6ivnLgZgGgyY1I8o+FX7hY+rHTV/m5qh8vWsN9KKlbwyLaeCuKHfIVsxzaHWTHyq6YLHoqANnUy2htXBpmMHVa0yzjN3EpixSxx2ydko1UH0lZjbyL9p1J0P2UYeI8KuJ4pa6uB7QR94qk89cQts9tVuISzWwBmEn1gYE671i1ZecnGNx7HnovvE2LiEzDBhpGjIPxWrbg97n94fkFH4VR+UeIWrWMxNrOoUTAnbK5AnrVtwfErIDS6iXuHU+Lkj5RQikkCEpSVy7HnER9U8fkt91QXMNs31AW4j2mRluWs6jOGWI1In9YVNjiNo6C4h/SFcMMOelon2JUkrVGidcmdYjhtpZXVbYYKbIJYgFCZUpmMTl2DAa9dRK8k8PQXkNsN2eHstbTMGBHaPmM51Uk6trECdKt6nD/APC/ye+lLWItAd1rYHkVH3Vhiwzg7c20bTzykqYLQPaP4QkfBp/CuOK62Lvhkf8AZNRF/i6jEoFYle0OcjVcvYgKSfzj8qib/MkLdTK5D3L+UERKspyET0zfeaYkLqStWZ5gHYXLRnTOkCR+WK1Hma+11/o4Dqcou2ypI7QqDmQxsBIPj3ay3CMqvbPeGVlOojZhMnpV24xzU7G6ludC3ZsBsoyKzA+Bh4PgwpfB0x7X5VBxlZIcjcLdHN1kKoyQCWBIIK6HrrE6gDQeNXnLVCwnMYsrhbFsAFhaN12khWuQWA11Mn3VfP460xHhCfqrI2wYq2GUhgCDEgiQdeoNcrbEkQInw8qFCgBkfi+GWWnNZtn221P4UlgeEYdVZVsWlEbC2gHwAoUKpLstif4Rxwrh1lF7lq2upPdRV19wqQVRO1HQqy6Kr9TC7MCYA+FAUdCiRB0TUKFViE6ik8o00/jWhQqxARXcUVCiVQYqMxuDtvctO9tGZGYozKCynJ9kkSvuo6FQK7OeH4K2l6+620V3y53CqGaFEZmAlvfUmKFCoQGUHcCh2C/kr8BQoUAiZwlv8hN/yR+6jGEtjZF/VH7qFCiwM6KAbAD2COlclAdwOvT20dCgB+Dl8Mkeov6orlcOgJhVH6IoqFVCzi9hUIEop73VR50vlFChVys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data:image/jpeg;base64,/9j/4AAQSkZJRgABAQAAAQABAAD/2wCEAAkGBxMSEhQUEhQWFRUXFxUYFxcYFRcXGBgZFhUXGBUYFxcYHCgiGBwlHRUXITEiJykrLi4vGR80ODMsNygtLiwBCgoKDg0OGxAQGywkHiQxLC4sLCwuLCwsLCwsLCwsLCwsLCwsLCwsLCwsLCwsLCwsLCwsLCwsLCwsLCwsLCwsLP/AABEIALIA2QMBIgACEQEDEQH/xAAcAAAABwEBAAAAAAAAAAAAAAAAAQMEBQYHAgj/xABJEAACAQIEAwQGBQcJCAMAAAABAhEAAwQSITEFBkETIlFhBzJxgZGhFCNCscFScoKSstHwFTNTVGJzk6LxFiRjs8LS0+FDo+L/xAAaAQACAwEBAAAAAAAAAAAAAAABBAACAwUG/8QAMREAAgIBBAEBBQcEAwAAAAAAAAECEQMEEiExQRMFUWFxkQYWIiMyQqEVM1KBscHh/9oADAMBAAIRAxEAPwDcJoTSdCjQLFJoZq4rmKgRTMKGauIoVKBYpNFnpOjqUSzvNQL1xQqUSzvPRZq5oVKJZ1moZq5oVKCdhqLPXAoVKId5qLNXIo6lEDzUJogaOpRATRMaKhUogjcvjNkMgsDB8fEA+PWkfpRVGk95JB8/yTHnXfEQMjFtI1BG4I2I86g7ud+87EGBohhYmYPj/rSGt9oYdIryefBeGNz6Jo3SotoNWMDX8lYzMfdA9rCnYqs2cU9ps7FrgOVcsSQv5x8DJ8NdutTuGvOx1t5REyWUn4KTWmj1uLVQ342ScHF0x2lKUkm9K00UEjQoGhRAAU2xOOW2QGOp1gAsY8YApvxFbgYXA/1aasgUyR1Oaeg1iOlROK4jaF12zqQQpDAyoAEEZhpoRO+s+RpHX6p6fFvirfuLwhuZZbdwMAQZBEj2GjNMuD/zKeYJHsJkfKnk03jluimVfYdHRCjFXKgoUDRUSBkUKOKFQJyKFHQFQIKI0YoUCB0RoUIogBRUKFQgdc3UDCDt7SPmDNdUniLeYRJXzEA+yelQJDcXs2baaTmBQ6M7GAwkkSYHmabx8KlbuQDs0IljlOsnaWJ8TlB38qZY3hSoq9mzKM9sQCCILqp9YGNJ0rz3tj2VPWSU4PlccjOHMsfDI/GP3QNRJAkCSPE7HYAn3Hwqe4bBBK3u1Xb/AOMwR5oBrTe3gVst2mrToxPQdCsaDzgba9NZNUWS0DMRBMCYEwJ8N6b9k+z3o8bUny+ymbJvYom9K0klKTXUMRNqKaNqKiAjePfzXiMyyo1LCdVA69NOsVDPj7Q0NxFPgzBWHtVoIqdu8NRrovEDOoAUwNAM0iYkzPXwFQ1tiJBDG4xJKw0lj+HntFeb9vaX1HCS3N9cDOCVDPF2CyuBnFsjQ5C6ZzOY5YIOmXWI1NPeDYS+t6SHWxAyLKgAgfaTop6AHSdqsGDtZERZnKqrO0wImKVNdLSez/Qkpbm+PLKSy2GKOmN7GlbttBbYq4b6wEZVKwQp1mTr06Gna3AZAIkaHXY7wfCukYndCKAoVCBTRiiijqEDoqFCoQOuZojWWcR5vvrev2lbuG6SJUm4qT3spzCFnTY7nao+Cyi30arQBqiYznK/P1aW1XSM4dz7TlZQD8akMHzK+ItOtu2RekKsBmTU+sWiEgSYJ6daqpJheOSVstcUIrlDR1coE7gbnaonjfFVTDvcR1JiFIIMsdBEbkbx5U25l4E+JjJd7OBBnOQ4n1SoYKB5wTVP4vy82ERWuNnUnJAJJnU6yNdt/ZS2fLKKdId0mDHkklKVO+h3yeGDXrtoB2jIq9Gf1jJ+zoN/Or/2eZRmEGBIB2NUrkPAMtw3W7qundBiXGYaxPSI/Sq8sY3MedTS36asmvcfXe1qvgdAUDQoUwhINTrStIrvS1BhEmptj8R2dp3icis0eOUExPTalsRdVQWYhVAJJJgADcmoTmOL+DuG1cHeSVZWADaerM7NMe+o3SB26HnBeJriLK3VETMjwIMEeeoqsYrjK/ymoF8BFAVlzwswQVI2nNFUDlxrxuG3auZWddFlhnjvZQ06E7/603xKMMQVuFg+chyTmI6k6b6T16Uq81pcDD0tScZvpXZvqtUfzBj+xsswjMRC/nHQHzjePKqjY5gTB2ls2frXdBcDEELLk6ETIgCd9at/Cb/0ixbe4qywBiJE+IBmmozjYo7a2+Sq8K40mS3ZulxBLK0PLKBsHiNyRvtVm4FctMjPZTIrMZJEFyABmM6naPdTfjPAheEgxczA5iJ7pgFfYAJHnUXzXzTawFsWrUNdy91Oijoznp106x761yShVl9Lp82XIscVfuJfjPNGGwrKt64FZtQACxjxIGwpoOesD/WF/Vf/ALaxbHYp7ztcdizMZJPX/wBeVNvGaTeo54R7LF9mMbgt8nfmqNx/28wP9ONPJv3U3b0jYEfac+YtsaxlWgVwBQ9dmy+zGn8ykbBd9J+DHqi636EfeabH0qYfWLN4/qD72rJxRqKr68jWP2b0i7tmqN6VLPTD3T7Sn4NUFjedMK7F/oIYnfNciT4kBSKpHU0KDzSNI/Z7Rrw/qTH+0DAELbGpMAtKhZ9XYGd9SfCpbgHPbYVWC2FuFjJJuMpGnq+oR4/GqjRxQWSRp/QdI6TT4+JoY9K9z+qL/jn/AMdc3PStd+zhUHtusfuQVn8CiDVb1pB/oOh/w/lmhWvStd+1hU915vl9XVsxIHE8HauWjkLQ4DawR3WRo8NdfIViIE1dfRpzGbN4Ye4fqrk5Z+zc6e5tffFGOTf+GXk5ntP2NDBj9bTKnHn/AEaNwrhlkLbXMtx7BIkH1XM5u7OnrbHyqA9InFbZsW1VgwNwmVIK/Vhgykz6wJUx5VXOM8RuYLE4lLDEZtCSNYbvAjTpMButRP08XMMLOXvi52hJkn1YAX2jfzA91pZEk4nktknU8q4b5NIwXOln6Ol1wygtkgd4gqskkjpFK8D5gbF4pxaE4dE9bLBLnKdz+lp5a9KzTh3Guxw1+y1oXFfUMTOVyMqQsa6+Y61YeSuYBYw11VtszKHuEz3dGVQNJIGu510NGOW2gZccYbuenRqCilah+XeMLirNu4IBYarOxBg76xI3qXrbsyIvmK2jWLouFguUyVGZhGuggztWLnmG5k7EmbOYnLAmA4JYa+sNdCY++t3uisqx3Jl1lvX8TcW0yySSJW55gKRlHzM7VjmUv2muF4lL8xXf8FUs4tsNetXra6Tmt5vVboRpEwZBE0u9y42Ldr1lnYMzXEXPbA0BklZIUaeO/nR2mL2TZuadme0sk6+AuWweoIAaB1HTapKzda4uNa3L3Lq27YC6kqEDXmMbCEAn+1FYKI7KtnfiiKW/cv4iUUS7oFtg6KJCos+EafGt0wohFBABAAgbAxqB5VmnAeUzcw9q9a0u5mDS0CA0ArppEH2/CtB4rcuhQtrL2jyoZvVUwTmI6+yt8EWuWKZssckqiuFwmV/nnnAYReztQ19hIG4QH7TfgKx3E3mdmdyWdjJY7k1oF70aYm45e5ibbMxksQ8mib0W3I0vpPhlaPjVckckn0ep9l6r2do4fqub7dP+DPkNckVoTei290v2x+i9GPRbeO9+2PYrGs3hkdb+vaH/AC/hmfRR5DE1obeiu5/WFj+7P76WHoqHXFH/AAf/AN0fRl7isvb+iX7n9GZmVijA0rUD6Krf9Zf9Qf8AdXB9FKf1lo/u1/fUWCRT7xaP3v6GZ0DWoW/RVaG+IufqIKVHossR/P3p8YT/ALaPozB94tF739DKiKGWtVt+ivD/AGr+IPsNsD/lmum9FmG/p8SP0rX/AI6noyB949H8foZSBXFa8nouwka3L5P59v8ABK7T0ZYMbteb2uB+yoqPBIr95NL7pGPxRqevXp/rWwn0Z4Hwu/4po7nozwREAXV8xcJP+cEfKosEkVf2k0rVNMp+I4t9Nw9kdkXxKHI1zxH2QQNywM6+BqMt3b1m41uWtOSEdQcsAmNddQJnwgzV84XyS2Bu9vYxDMAIa3cUQynoWWII6GKi+cr/ANJxPY27UujZQwkuxGhnoFB9u06CRRljfb7PLanUYVklGD/Ll0q6IT6ELOHx6uAbtprKAkeNyDlEbEAmlcZxjEYW0cEQgEAEqBOUyRqOrCCZ29hpHiuLuduiPbY3mNntEgyXs5kU66QwZTM9DTjD8u3b2L7PEns7lybmvfmZOWAdNvHYUGn+0pcLUpul38x/6OMdYtu7XHIuswtqoEiGy96QPEAVqcfxrVE5E5dVUL3rMOLhyF0KmF2MN51fstb401HkTnJObcemFcpDEYdbilXUMp3B2NL3BrXNa+ChSPSJwy2mACoigJcQgAba6keFQXootqMRdGmtr7nWrnz0IwN/80H/ADrVF9GV0fTIBOtt/lBpaXGVD2JXp5I1ezaCgBQAB0AgfKkcSPrLXtaf1DTqm2I1u2/0z8o/GmRESxpuF1W2yJKsSXts+xWAIdY36zVL4hzo9u+1sukIDJFognTTKTcIXx1DaHarRzDxVMMvavJAR4AEsxlYA86ysXheD3cuV5giCSwCrqO6c07FPLzBrDK5WkuhrT4lN/i6NVwAa9aS4uJvBXAOi4c79NbJ86fcOzQ4Z2fKxUFggOwMdxVHXwrFzxRnBHaEC2F7qkhVB1GhJgb1qXJWON6wzEgkOATM6i1b/fUxZt/DRbUaR4YqTfZYqjcdishuM95bVtFUlmChROaSzMRG3jT+64UEnYAk+7Ws65x4ul+Rbv2jaZLea1mt5ywZiAyNrA67Rv0rVySF8WN5JbUWbEcYtBbTjGSt1sqNa7FlbpIJVpA6mmnMHHrWDZVvX77s2uVeyBUTEnIi1SuO45eH4S3atYdXa+5vAMrFbcZQIAgycswT46dKQwuOu4u32rhVMWxMgFIYKASWzAa+IMTWeTLs5fRtjwRcqk+Ea3we+HthlYuCWgsZMTpNPqo3AcXctPat2LZayzsXZVd5LQCWuZSog9A2yjarzV4SUlaMJw2saY0MWRVuMkhpKhCdIj11YdfCkTgbn9avfq4b/wANKYk/XWvZd+5azHmfjj3sVc7NnyWicuUsF7uhEgwSTLeQy1Jy2+DTBgeaW1M0bEYR0Ut291ionXsgDHQ5bYqVql8v8cu38JdF1YNtILgzmOuh09YRrB6Vc5qydqzPJBwk4vwRnG8a1oAq6W1C3HdnttchUA6K6xv57VB8v81fTFuNaxFqLYlw2FuhgusNHb7aHpUbzbxzGW2e02Ea5ZbOFe2HnKQw3CsCQAG1A/GqRhbeIK/U5bCXLQ7RyTmKhgRbZ9gxzbAAmD4VG0uWXhi3Jmw2MQXtuS4uLCkEJk0adCp1B02OtSQwyBiwUBjuYEnwk71RuV+LRbewxhsoyMzoZy6BcwC5miW8d/Cr9Qi01ZScHB0zMec7gHEUP5Is/tE1oA4bbN4X8v1mTJM/Z3229/mazPn5pxzkaZVT9nN+NaphHlFI2Kg/EVljrczfUL8EBXLS1JUtWwscvSbMB130FJ8Suultmtp2jhSVQEDMegk7VBcSviVuX7QBsI95O+GGcLl0IjXKzDb7U1F8CJNukKc6rOCv/mfcQfwrPvRmP99Wf6O509lTvC+Y/pfD8Slwg3ktOWGmqwYb26VDejLXGA+Ft/nFY5U1lR0IwlDFOMu0a0KY43EBLmYgnLauMY1MApMDxp9TUrN0Hwtn5sP3VuznIzjmzmjBYu2Ucsty2HZUZSZcRlGkggkHw3qDslMto24uM6TdjvlWbTKoAJUquXX5Vd/SDy1exSWhh0t6MS8wpIjuiYneq1wjkPELHaWbcrJBzEnXbRXAJnypfJub6Oqo6d6a1KpN9ef+hNMEivbbsbuXQsrL/OmfsNkEqDMmDH3T3LHF+yxHYqhVLzsxB7xV3CgSQoyrCiPfrR3OW8UWVsiSsZDn1WNdNDGpJ99W7hdi5BN9FDkg6HMBCKpI8PVmmdkFFNd/8fA5fr5JvbO6X8/EfX7YdWUgEMCCDsZEEEdRWZ4rll1DG61u3la2QltFEhmYakRGisY1rUBUBxjAXWvKyIr2/qy0uFMozkAAj+3WOWLlGkXjklD9JQearK3bVi4bmV7C5Xt5grsoPcaN9zBioXD8WCo1nDK9y9fYST3iNdFTTU+ewiau/MHJ1zFM7G2qsc3ZntdVJIIkAQRM+O9OOVuWLuFCTbs5lJLMHPfMMBrln7W3lSmSE5KMWrSf0rydHT6jDHBc+ZLx0PuQ+HX7Ft1uwO96g1glVbxjUMNBpVqLU1wNp17QvllmmFJIACKo1IEnu05Ip9KjmyluluKRe52wrYkWrrC2oZ1DsYWChBznZJaB+6qdxbhVvC33EsUuAhMzZ7bIf6PUa5RBJJj31oPMfJ2GxABFqHBmUfISDv0Kz11FU/iPozvtkWy8WxPduXAcs/k5FAPwFaxx4pJKUqfyN8OdYpbooTu421hcKuCspmvXGBa2hns1nMA0SSSNcv8AaBOlaFyml8WFGI3+zJlsu4zGTJ/CoLlTk5sEhORLl5gwNwuRAMwFGXujb21c8OsKoO4AHwFVmoXUOjPJlc7vyMeMSOzj1szgf4F0/gKw/guMvJeg5ineFxM5EgA6n+I1rd+IYcvkKxKsSZMbo6b/AKfyqkYDkG5bu9oXtMJ9XvCRM5SYOm3wqmRKWOUWuy+CUE/xsV5dwdi6huLK5HEWwqwGuNAzECWIkaho1q+Cq9wfg74dXDFSGuWyuUkxDADf3VYRWeDH6cEimaSc2114Mf55Y/Tr86jMg93ZJ+M/GtU4MkWLIO4t2wfcorKedyfpuJJOgKf8m3++tbS6qWwzEKoUEkkAAAbknoKpi/XI31D/AC4fIc0pFNLOJRwCjBgyhlI1BVtmBGhBpfP/ABIpgTOnqgYrgeJvYq7ZuXrhsR2gBJIMt3Un8mQwMQYXcb1f3NcUEWjPbdEBxjA2rGCxC2raoOxuCFEfZPXrv1qjei9ZxbHqLbfMitC5qP8AumI/u3+6qF6K2/3q7P8ARCP1hNY5P7iGsTvDNs1OmyT2r+AS3HjJa5P3CnMU1tMe2cdOztH4teB/ZFbiQ6y0MtHQqECioDnDi13DWQ1pQWYxJEhRG8dTVgpljMTZkWrrJLgwjR3gN4neg0B8oqfAcfiO2tm7i7TIxgp2tvNJUwMuUR00HhUrzNzIcMVt2rZu33BKoAxMD7RVQSaiucsHhrdsdkqreZhlyaMfGQNxrUc/EvofEjcxQYB7NtQ0ZgDkWYjX1g0xRxq3QMC5aLJyjjsZdW62Mtm2Z7nc7MQBrCklt/Gm3D+J37mFxLl++rHI0LKxHTLGg8akMLzRhb79lZuZrhVsoyONhO7ACaq/DOKLawd6009ozGNDrmVVbUaaQflWGeW2Svjsew496fHlFqscYy4a07d52Ub6SepJA0+G5AorHFrqsBfSFbZspWBp0zHxnoY6bxG4Ww1pMIXBOUSRHi0xETIBmP7NSHEsWt3KlvvanpuSIgSNdyT4dY6I5dRJW91NVS99lJQW5pdWHwJycRigWJAcQCZA32qdNU0cZXC4nEZhmUlASIkFUAOhOsk1JcX5hVcG19JlwVtqYkuTlUAA6+O/SuxKLSTaE8LU5bE+bGPBeaxdx9/DEjLP1PT1FAcecmTVwUVk17lLF4exbxHaLnsRdyBAGkkG4C41OhO/hWm8Jxy3rNu6mzqD7PEe41mPanHBVLG+On8//ex5QNChRFRvihqg8XHyVm/Cl6Rv+tb9pP8AlI/6jS0VAGT+kOwPpbf2kQmN9iPuAFXrDY3vMlyDaIyiRoMqwwPkTm+FU3ndz/KKrG4sgeYLf+oq8Yzgdt1Kwe9MnOxiZJKgmAZ0260lKOXfeNrvm/K+A7l2vHBS9wjhrKMbStdylDnt2kZVhVkKrDUsAGg7DQVOZh5fKqzypwJsPcus4/sqYHeG5Om+w+FWef4mmYSbVtUL5IKMqi7FblcUo9JkVcyITnK7lwWIP/DI/WgVnnozvRjB0lLg+4/hV65/J+g34/JA+LCs55AaMdZ31zj/ACk/hS+T+4joYFeCZtIptbYds/8Ad2v2rsfdTikEb61x1CW/m1z9xpk545oyKacRci2xBgiDI33E/KozjuJsYdM927dHQKt5wzHwUBhNBtJWy0YuTpdk5UXxvgNvFZO0LLkmMuXWdwcynwqu4PmjDO2W8LyDQKTcuOp13MH5kVacGqq5VPUKKw1kTmYSNeoI+AqsZRmuOQ5MMoPbNDHhvKuGsMHRCWGxZy0eeXafOJqTxWBt3RFxFceDAGnNN7uNRGys2sAxBJgk66DyqyVdGcUl0IYPg1i02a3aRW/KCgHXfWuhwqyHz9kmeZzZRM+O1dDiVvpmPst3D8wtcjids7C4d9RYvEaGDqEqNJ9l1J+GL38MrjKwkfx8KRw3DraGVBnxZmYjyBYmB7K5TilsmIu++xfA+JSj/lW0DBYg7wVYae8eVZvFByUmlfvBuYpdwNtjLW1J8SoP4V22FQwCiwpkd0aHxHhTf+WbEx2g+Z+4U5sYhXEowYTGhnXwrUHXJ2yA6ESDuDrSTMlpfsoo9ijUx7NTR4xoRyDEKdfDTeqvzQuGt2TbuYhkuMJQPduOcwOhyktpPWNKDdFoq3RYOJ8SSyuZj7BIHtJJ0AHU/vALbhPHUvEqND01kH3wKzniOON6x375mcs5e8MsRAI7w9bYTvUlyBZu9uSz5lEkaQYggSI09Yf6zSbyTbTXV1Q69JtxuUjQ7571r84j/wCtz+FOIprd1dB+e3wAUfJ6c06Imac4sv8AKdrqR2I9nf8A3GtKFZJzViM3ErhB2e0v6uUEffWtIdqxxdsZ1EajD5Hc0Iooo63FRRjXFdXKY47iNuzl7Rsudgq7nU7dNPfVUGrfBGc8rOBxH5k/BgfwrKeVcV2eMw50H1iiZ/L7v/VWm8245LnDr722DKV0Yaj1gDWN4K+VuI8TkZG/VYH8KVzfrR0dIrxSR6JFI2GlrnkQPgoI/aPxptjeKJa3DE5GeFWe6kZtdp12npSuAdWNxlMhnBmZH82g6eymznCPH8UiWbmd1SVYDMwEmNAJ61RueMDeu3Wu5C1pVhGzd06TrkafWJnxgVc+YeGLetyTBSWBgEGBqGB3BiqBzjxy5gyyJZW4YHeBZAA2oIVTLDpIPvpXUSyJpKNr5jWmkoO12M+E8Ma66paCKWgMdY0iNJIGx/WE1feE4tMO6Ya7dzXOzUKcpAku/dzbA6KIJ8KoXJHFmvAK1rI5fICrXFVpEMGzMSu4nUg1erXLym6M7AHIDlRY2aD3iTOp9tZYsk/UpQa978f6GNTmWTiXC7+P1LQDVf5l4+mCzXWRnlbaqqRJYs8b1YBVO5wGHvs1m6VV1RHQ3AQgIZt3iBoR8faKeOaqvk65b50bE3Rau2Gss8lJIOgEgOJlTHuqzcP2f+8uftGs95NXD4dnxF10QqCiLOdjABZlVJkERqPlV+4RdV0zKZDNcIPiC7VFdcmmWMFNqDtD6qxzlj7tq3d7FitxltqrCJHecsdQdcqtGm5FWas65vxmMti+bluy9ruDScwBLZYlwc2pOg6UJOlYMSuSH/o5xF1jf7RrzCVIN182pzTl0EeP8GrdhPWu/nj/AJaVQOVOI4z6Oow2DAtkkdq1xSxg6lkLgz036ztpV8wEzcncuJ8j2dsH7qkXZbNFKTa6FOILNtx/ZNZjz5wy8+K7VrTZDlVWDAgBQIYgGd+ny61pvET9U/5p+6qn6QeYHwtlltoZZP5wiQv6PU+fT3VJK1yDDl9OW5KzPrIYkKBndyohhuNNIG8n8aumG4dxKzC22mAsheyMAyYHarsDPX3Vm2C4axXO1q6bpZGS6LhUwx3GuyggyR+6tT5Z5jdreCD/AFl28uUtpqLbuGutHiF+JrGGGKvvux7U5snDaVNdE2/E8rdmWTt1tKcpkKWdiPWjUSh2kjTxFd4PjyPfezsyzlMyGy+tHsM0hx/BXbt1BadlUjLcymNCxIYnfSGHtIpxgcAmFtPlA7oJz/aaBoXJ1LffTPCXJyrblS4MuxTi5j7hOmbEn4drWzisIwcteQ/lXUM69XFbtP8AHypfA7s6GsVbV8BQV3THB8Qt3Z7Nw0Eg79DB3++nk1uJUdXNqz7nrhl1risga4rZjlJYKpUKAdDtqT7jvV145iuyw91+qoxHtjT5xVJwnMvbQLmZbYs5HzCAWJXtSSd+6DHtNV+BI5ljlZziVZeDXM0CRIA3Azj1p3Mg/KswVtDM1eeO8whsF2ACgvaSFUAAEXTm9ndCmqNpsTE+JmfZ1pTUP8aOtoZboNmg81cNxbjDXsNncPatK4U/aywCR4EORP3VdeV8M1q12b6shUH29lbJjx1NUjhXMxNlV7QqbWHUIOjXAZEgetGUAf8AurxgOLWiWYsBItmSRBldY9mxpqHVnPy59yWOlx5C5qxF9LBOHQO2xGRn0j8hSCazvmDGdq1ssgVkXLHaEAwsZgpjXWtVONtflr8RTQXcIOtn4L+6rrb+5GKnOLUouqM24Li+zLMiDtHI9Z5IgjZRtqJ3iB7a0rC4y297uOrRbacpmO8pAn410mLw86FPcJ+YFKfyhbE+vp4Wbse4hINZxxwg24rstLJOfM3yPSaq/N5tANnVS7LbVSQCQCzZiOo0B95FTY4pbI0F0+zD3z8slVXnTFWMjXbi39FVUYWsUhDF4PqqOh6+FawaTtmUouSpeSM5VSwbwS6ivnLgZgGgyY1I8o+FX7hY+rHTV/m5qh8vWsN9KKlbwyLaeCuKHfIVsxzaHWTHyq6YLHoqANnUy2htXBpmMHVa0yzjN3EpixSxx2ydko1UH0lZjbyL9p1J0P2UYeI8KuJ4pa6uB7QR94qk89cQts9tVuISzWwBmEn1gYE671i1ZecnGNx7HnovvE2LiEzDBhpGjIPxWrbg97n94fkFH4VR+UeIWrWMxNrOoUTAnbK5AnrVtwfErIDS6iXuHU+Lkj5RQikkCEpSVy7HnER9U8fkt91QXMNs31AW4j2mRluWs6jOGWI1In9YVNjiNo6C4h/SFcMMOelon2JUkrVGidcmdYjhtpZXVbYYKbIJYgFCZUpmMTl2DAa9dRK8k8PQXkNsN2eHstbTMGBHaPmM51Uk6trECdKt6nD/APC/ye+lLWItAd1rYHkVH3Vhiwzg7c20bTzykqYLQPaP4QkfBp/CuOK62Lvhkf8AZNRF/i6jEoFYle0OcjVcvYgKSfzj8qib/MkLdTK5D3L+UERKspyET0zfeaYkLqStWZ5gHYXLRnTOkCR+WK1Hma+11/o4Dqcou2ypI7QqDmQxsBIPj3ay3CMqvbPeGVlOojZhMnpV24xzU7G6ludC3ZsBsoyKzA+Bh4PgwpfB0x7X5VBxlZIcjcLdHN1kKoyQCWBIIK6HrrE6gDQeNXnLVCwnMYsrhbFsAFhaN12khWuQWA11Mn3VfP460xHhCfqrI2wYq2GUhgCDEgiQdeoNcrbEkQInw8qFCgBkfi+GWWnNZtn221P4UlgeEYdVZVsWlEbC2gHwAoUKpLstif4Rxwrh1lF7lq2upPdRV19wqQVRO1HQqy6Kr9TC7MCYA+FAUdCiRB0TUKFViE6ik8o00/jWhQqxARXcUVCiVQYqMxuDtvctO9tGZGYozKCynJ9kkSvuo6FQK7OeH4K2l6+620V3y53CqGaFEZmAlvfUmKFCoQGUHcCh2C/kr8BQoUAiZwlv8hN/yR+6jGEtjZF/VH7qFCiwM6KAbAD2COlclAdwOvT20dCgB+Dl8Mkeov6orlcOgJhVH6IoqFVCzi9hUIEop73VR50vlFChVys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5" name="Picture 7" descr="C:\Users\Franca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19" y="1203146"/>
            <a:ext cx="1800200" cy="1476662"/>
          </a:xfrm>
          <a:prstGeom prst="rect">
            <a:avLst/>
          </a:prstGeom>
          <a:noFill/>
        </p:spPr>
      </p:pic>
      <p:pic>
        <p:nvPicPr>
          <p:cNvPr id="2056" name="Picture 8" descr="C:\Users\Franc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2034512" cy="1440160"/>
          </a:xfrm>
          <a:prstGeom prst="rect">
            <a:avLst/>
          </a:prstGeom>
          <a:noFill/>
        </p:spPr>
      </p:pic>
      <p:sp>
        <p:nvSpPr>
          <p:cNvPr id="22" name="Rettangolo 21"/>
          <p:cNvSpPr/>
          <p:nvPr/>
        </p:nvSpPr>
        <p:spPr>
          <a:xfrm rot="19565656">
            <a:off x="5924738" y="4153498"/>
            <a:ext cx="1224136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Discussione</a:t>
            </a:r>
            <a:endParaRPr lang="it-IT" sz="1600" b="1" dirty="0"/>
          </a:p>
        </p:txBody>
      </p:sp>
      <p:sp>
        <p:nvSpPr>
          <p:cNvPr id="23" name="Rettangolo 22"/>
          <p:cNvSpPr/>
          <p:nvPr/>
        </p:nvSpPr>
        <p:spPr>
          <a:xfrm>
            <a:off x="7596336" y="2996952"/>
            <a:ext cx="1274440" cy="698376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Riflessione</a:t>
            </a:r>
            <a:endParaRPr lang="it-IT" sz="1600" b="1" dirty="0"/>
          </a:p>
        </p:txBody>
      </p:sp>
      <p:sp>
        <p:nvSpPr>
          <p:cNvPr id="24" name="Rettangolo 23"/>
          <p:cNvSpPr/>
          <p:nvPr/>
        </p:nvSpPr>
        <p:spPr>
          <a:xfrm>
            <a:off x="5868144" y="2996952"/>
            <a:ext cx="1512168" cy="79208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Unità di apprendimento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380312" y="4005064"/>
            <a:ext cx="1490464" cy="62636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Compiti significativi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092280" y="4941168"/>
            <a:ext cx="1728192" cy="770384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/>
              <a:t>Problem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posing</a:t>
            </a:r>
            <a:r>
              <a:rPr lang="it-IT" sz="1600" b="1" dirty="0" smtClean="0"/>
              <a:t> and </a:t>
            </a:r>
            <a:r>
              <a:rPr lang="it-IT" sz="1600" b="1" dirty="0" err="1" smtClean="0"/>
              <a:t>solving</a:t>
            </a:r>
            <a:endParaRPr lang="it-IT" sz="1600" b="1" dirty="0"/>
          </a:p>
        </p:txBody>
      </p:sp>
      <p:sp>
        <p:nvSpPr>
          <p:cNvPr id="27" name="Fumetto 4 26"/>
          <p:cNvSpPr/>
          <p:nvPr/>
        </p:nvSpPr>
        <p:spPr>
          <a:xfrm>
            <a:off x="179512" y="5229200"/>
            <a:ext cx="1944216" cy="941413"/>
          </a:xfrm>
          <a:prstGeom prst="cloudCallout">
            <a:avLst>
              <a:gd name="adj1" fmla="val -4553"/>
              <a:gd name="adj2" fmla="val -72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Nuove tecnologie</a:t>
            </a:r>
            <a:endParaRPr lang="it-IT" sz="1600" b="1" dirty="0"/>
          </a:p>
        </p:txBody>
      </p:sp>
      <p:sp>
        <p:nvSpPr>
          <p:cNvPr id="31" name="Ovale 30"/>
          <p:cNvSpPr/>
          <p:nvPr/>
        </p:nvSpPr>
        <p:spPr>
          <a:xfrm>
            <a:off x="4644008" y="1124744"/>
            <a:ext cx="144016" cy="19432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4355976" y="2420888"/>
            <a:ext cx="144016" cy="1943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5020816" y="2149624"/>
            <a:ext cx="144016" cy="19432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5652120" y="2420888"/>
            <a:ext cx="144016" cy="1943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5796136" y="1484784"/>
            <a:ext cx="144016" cy="19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6084168" y="2636912"/>
            <a:ext cx="144016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5436096" y="4149080"/>
            <a:ext cx="144016" cy="194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5940152" y="5301208"/>
            <a:ext cx="216024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2627784" y="980728"/>
            <a:ext cx="144016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2339752" y="3356992"/>
            <a:ext cx="144016" cy="19432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>
            <a:off x="6444208" y="5733256"/>
            <a:ext cx="144016" cy="19432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1259632" y="1196752"/>
            <a:ext cx="144016" cy="19432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 flipV="1">
            <a:off x="2915816" y="573325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" descr="barramia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C:\Users\Franca\Desktop\sinistram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2" y="6095925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64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F4F487-6EB6-42C6-A5B1-9DAE41862065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4516" name="Titolo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65188"/>
          </a:xfrm>
        </p:spPr>
        <p:txBody>
          <a:bodyPr/>
          <a:lstStyle/>
          <a:p>
            <a:r>
              <a:rPr lang="it-IT" altLang="it-IT" sz="3200" b="1" dirty="0" smtClean="0">
                <a:solidFill>
                  <a:srgbClr val="002060"/>
                </a:solidFill>
              </a:rPr>
              <a:t>STRUTTURA DEI DOCUMENTI E PROCESSO DI VALUTAZIONE</a:t>
            </a:r>
          </a:p>
        </p:txBody>
      </p:sp>
      <p:sp>
        <p:nvSpPr>
          <p:cNvPr id="64517" name="Segnaposto contenuto 2"/>
          <p:cNvSpPr>
            <a:spLocks noGrp="1"/>
          </p:cNvSpPr>
          <p:nvPr>
            <p:ph idx="1"/>
          </p:nvPr>
        </p:nvSpPr>
        <p:spPr>
          <a:xfrm>
            <a:off x="396081" y="1268760"/>
            <a:ext cx="8351837" cy="4897090"/>
          </a:xfrm>
        </p:spPr>
        <p:txBody>
          <a:bodyPr/>
          <a:lstStyle/>
          <a:p>
            <a:pPr algn="just"/>
            <a:r>
              <a:rPr lang="it-IT" sz="2800" dirty="0"/>
              <a:t>La certificazione delle competenze </a:t>
            </a:r>
            <a:r>
              <a:rPr lang="it-IT" sz="2800" dirty="0" smtClean="0"/>
              <a:t>da C.M</a:t>
            </a:r>
            <a:r>
              <a:rPr lang="it-IT" sz="2800" dirty="0"/>
              <a:t>. 3/2015, </a:t>
            </a:r>
            <a:r>
              <a:rPr lang="it-IT" sz="2800" dirty="0" smtClean="0"/>
              <a:t>utilizza come </a:t>
            </a:r>
            <a:r>
              <a:rPr lang="it-IT" sz="2800" dirty="0"/>
              <a:t>criteri per </a:t>
            </a:r>
            <a:r>
              <a:rPr lang="it-IT" sz="2800" dirty="0" smtClean="0"/>
              <a:t>valutare e certificare, </a:t>
            </a:r>
            <a:r>
              <a:rPr lang="it-IT" sz="2800" dirty="0"/>
              <a:t>le dimensioni del </a:t>
            </a:r>
            <a:r>
              <a:rPr lang="it-IT" sz="2800" b="1" dirty="0">
                <a:solidFill>
                  <a:srgbClr val="3366FF"/>
                </a:solidFill>
              </a:rPr>
              <a:t>Profilo finale dello </a:t>
            </a:r>
            <a:r>
              <a:rPr lang="it-IT" sz="2800" b="1" dirty="0" smtClean="0">
                <a:solidFill>
                  <a:srgbClr val="3366FF"/>
                </a:solidFill>
              </a:rPr>
              <a:t>studente.</a:t>
            </a:r>
          </a:p>
          <a:p>
            <a:pPr algn="just">
              <a:buNone/>
            </a:pPr>
            <a:endParaRPr lang="it-IT" sz="2800" dirty="0">
              <a:solidFill>
                <a:srgbClr val="00B050"/>
              </a:solidFill>
            </a:endParaRPr>
          </a:p>
          <a:p>
            <a:pPr algn="just"/>
            <a:r>
              <a:rPr lang="it-IT" sz="2800" dirty="0" smtClean="0"/>
              <a:t>Le </a:t>
            </a:r>
            <a:r>
              <a:rPr lang="it-IT" sz="2800" b="1" dirty="0">
                <a:solidFill>
                  <a:srgbClr val="3366FF"/>
                </a:solidFill>
              </a:rPr>
              <a:t>dimensioni</a:t>
            </a:r>
            <a:r>
              <a:rPr lang="it-IT" sz="2800" dirty="0">
                <a:solidFill>
                  <a:srgbClr val="00B050"/>
                </a:solidFill>
              </a:rPr>
              <a:t> </a:t>
            </a:r>
            <a:r>
              <a:rPr lang="it-IT" sz="2800" dirty="0"/>
              <a:t>del Profilo finale, </a:t>
            </a:r>
            <a:r>
              <a:rPr lang="it-IT" sz="2800" dirty="0" smtClean="0"/>
              <a:t>rappresentano dei </a:t>
            </a:r>
            <a:r>
              <a:rPr lang="it-IT" sz="2800" dirty="0"/>
              <a:t>descrittori delle otto competenze chiave </a:t>
            </a:r>
            <a:r>
              <a:rPr lang="it-IT" sz="2800" dirty="0" smtClean="0"/>
              <a:t>europee, </a:t>
            </a:r>
            <a:r>
              <a:rPr lang="it-IT" sz="2800" dirty="0"/>
              <a:t>che, </a:t>
            </a:r>
            <a:r>
              <a:rPr lang="it-IT" sz="2800" dirty="0" smtClean="0"/>
              <a:t>nelle </a:t>
            </a:r>
            <a:r>
              <a:rPr lang="it-IT" sz="2800" dirty="0"/>
              <a:t>Indicazioni 2012, sono assunte come </a:t>
            </a:r>
            <a:r>
              <a:rPr lang="it-IT" sz="2800" i="1" dirty="0"/>
              <a:t>“orizzonte di riferimento verso cui tendere</a:t>
            </a:r>
            <a:r>
              <a:rPr lang="it-IT" sz="2800" dirty="0" smtClean="0"/>
              <a:t>”; la finalità cui devono concorrere le competenze culturali e i saperi</a:t>
            </a:r>
            <a:r>
              <a:rPr lang="it-IT" sz="2800" dirty="0"/>
              <a:t>.</a:t>
            </a:r>
            <a:endParaRPr lang="it-IT" alt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B8341F-EA12-47F8-B187-4FFA1E3E02E7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6564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it-IT" altLang="it-IT" b="1" dirty="0" smtClean="0">
                <a:solidFill>
                  <a:srgbClr val="0070C0"/>
                </a:solidFill>
              </a:rPr>
              <a:t>IL PROFILO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539750" y="1268413"/>
            <a:ext cx="8280400" cy="45259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i="1" dirty="0" smtClean="0"/>
              <a:t>“descrive</a:t>
            </a:r>
            <a:r>
              <a:rPr lang="it-IT" i="1" dirty="0"/>
              <a:t>, in forma essenziale, le </a:t>
            </a:r>
            <a:r>
              <a:rPr lang="it-IT" b="1" i="1" dirty="0">
                <a:solidFill>
                  <a:srgbClr val="3366FF"/>
                </a:solidFill>
              </a:rPr>
              <a:t>competenze riferite alle discipline di insegnamento </a:t>
            </a:r>
            <a:r>
              <a:rPr lang="it-IT" i="1" dirty="0"/>
              <a:t>e al pieno </a:t>
            </a:r>
            <a:r>
              <a:rPr lang="it-IT" b="1" i="1" dirty="0">
                <a:solidFill>
                  <a:srgbClr val="3366FF"/>
                </a:solidFill>
              </a:rPr>
              <a:t>esercizio</a:t>
            </a:r>
            <a:r>
              <a:rPr lang="it-IT" i="1" dirty="0"/>
              <a:t> della </a:t>
            </a:r>
            <a:r>
              <a:rPr lang="it-IT" b="1" i="1" dirty="0">
                <a:solidFill>
                  <a:srgbClr val="3366FF"/>
                </a:solidFill>
              </a:rPr>
              <a:t>cittadinanza</a:t>
            </a:r>
            <a:r>
              <a:rPr lang="it-IT" i="1" dirty="0"/>
              <a:t>, che un ragazzo deve mostrare di possedere al termine del primo ciclo di istruzione. Il conseguimento delle competenze delineate nel profilo costituisce l’obiettivo generale del sistema educativo e formativo </a:t>
            </a:r>
            <a:r>
              <a:rPr lang="it-IT" i="1" dirty="0" smtClean="0"/>
              <a:t>italiano” </a:t>
            </a:r>
            <a:endParaRPr lang="it-IT" alt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4E066-53CF-4C7D-B3A9-68988A535889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4000" b="1" dirty="0" smtClean="0">
                <a:solidFill>
                  <a:srgbClr val="002060"/>
                </a:solidFill>
              </a:rPr>
              <a:t>COMPETENZE CHIAVE E PROFILO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68313" y="1484313"/>
            <a:ext cx="7848600" cy="45259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dirty="0" smtClean="0"/>
              <a:t>Nelle schede di certificazione sono rappresentate le </a:t>
            </a:r>
            <a:r>
              <a:rPr lang="it-IT" altLang="it-IT" b="1" dirty="0" smtClean="0">
                <a:solidFill>
                  <a:srgbClr val="3366FF"/>
                </a:solidFill>
              </a:rPr>
              <a:t>corrispondenze principali </a:t>
            </a:r>
            <a:r>
              <a:rPr lang="it-IT" altLang="it-IT" dirty="0" smtClean="0"/>
              <a:t>tra dimensioni del profilo e competenze chiave di riferimento.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I </a:t>
            </a:r>
            <a:r>
              <a:rPr lang="it-IT" dirty="0"/>
              <a:t>criteri per la valutazione </a:t>
            </a:r>
            <a:r>
              <a:rPr lang="it-IT" dirty="0" smtClean="0"/>
              <a:t>delle </a:t>
            </a:r>
            <a:r>
              <a:rPr lang="it-IT" dirty="0"/>
              <a:t>competenze culturali, </a:t>
            </a:r>
            <a:r>
              <a:rPr lang="it-IT" sz="2800" dirty="0"/>
              <a:t>che devono contribuire allo sviluppo delle competenze chiave e che hanno come riferimento le discipline, sono i </a:t>
            </a:r>
            <a:r>
              <a:rPr lang="it-IT" b="1" dirty="0">
                <a:solidFill>
                  <a:srgbClr val="3366FF"/>
                </a:solidFill>
              </a:rPr>
              <a:t>Traguardi</a:t>
            </a:r>
            <a:endParaRPr lang="it-IT" altLang="it-IT" b="1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40BD2-61F6-4C5E-A57B-FC44A0CA8A28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3200" b="1" dirty="0" smtClean="0">
                <a:solidFill>
                  <a:srgbClr val="002060"/>
                </a:solidFill>
              </a:rPr>
              <a:t>I TRAGUARDI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67544" y="1124743"/>
            <a:ext cx="8280920" cy="4824537"/>
          </a:xfrm>
        </p:spPr>
        <p:txBody>
          <a:bodyPr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i="1" dirty="0" smtClean="0"/>
              <a:t>«Essi </a:t>
            </a:r>
            <a:r>
              <a:rPr lang="it-IT" i="1" dirty="0"/>
              <a:t>rappresentano dei riferimenti ineludibili per gli insegnanti, indicano piste culturali e didattiche da percorrere e aiutano a finalizzare l’azione educativa allo sviluppo integrale dell’allievo. </a:t>
            </a:r>
            <a:endParaRPr lang="it-IT" i="1" dirty="0" smtClean="0"/>
          </a:p>
          <a:p>
            <a:pPr marL="0" indent="0" algn="just">
              <a:buNone/>
            </a:pPr>
            <a:endParaRPr lang="it-IT" sz="1700" dirty="0"/>
          </a:p>
          <a:p>
            <a:pPr marL="0" indent="0" algn="just">
              <a:buNone/>
            </a:pPr>
            <a:r>
              <a:rPr lang="it-IT" i="1" dirty="0" smtClean="0"/>
              <a:t>Nella </a:t>
            </a:r>
            <a:r>
              <a:rPr lang="it-IT" i="1" dirty="0"/>
              <a:t>scuola del primo ciclo i </a:t>
            </a:r>
            <a:r>
              <a:rPr lang="it-IT" b="1" i="1" dirty="0">
                <a:solidFill>
                  <a:srgbClr val="3366FF"/>
                </a:solidFill>
              </a:rPr>
              <a:t>traguardi costituiscono criteri </a:t>
            </a:r>
            <a:r>
              <a:rPr lang="it-IT" i="1" dirty="0"/>
              <a:t>per la valutazione delle competenze attese e, nella loro scansione temporale, </a:t>
            </a:r>
            <a:r>
              <a:rPr lang="it-IT" b="1" i="1" dirty="0">
                <a:solidFill>
                  <a:srgbClr val="3366FF"/>
                </a:solidFill>
              </a:rPr>
              <a:t>sono prescrittivi</a:t>
            </a:r>
            <a:r>
              <a:rPr lang="it-IT" i="1" dirty="0"/>
              <a:t>, impegnando così le </a:t>
            </a:r>
            <a:r>
              <a:rPr lang="it-IT" i="1" dirty="0" smtClean="0"/>
              <a:t>istituzioni </a:t>
            </a:r>
            <a:r>
              <a:rPr lang="it-IT" i="1" dirty="0"/>
              <a:t>scolastiche affinché ogni alunno possa conseguirli, a garanzia dell’unità del sistema nazionale e della qualità del servizio</a:t>
            </a:r>
            <a:r>
              <a:rPr lang="it-IT" i="1" dirty="0" smtClean="0"/>
              <a:t>.</a:t>
            </a:r>
          </a:p>
          <a:p>
            <a:pPr marL="0" indent="0" algn="just">
              <a:buNone/>
            </a:pPr>
            <a:endParaRPr lang="it-IT" sz="1500" i="1" dirty="0"/>
          </a:p>
          <a:p>
            <a:pPr marL="0" indent="0" algn="just">
              <a:buNone/>
            </a:pPr>
            <a:r>
              <a:rPr lang="it-IT" i="1" dirty="0" smtClean="0"/>
              <a:t>Le </a:t>
            </a:r>
            <a:r>
              <a:rPr lang="it-IT" i="1" dirty="0"/>
              <a:t>scuole hanno la libertà e la responsabilità di organizzarsi e di scegliere l’itinerario più opportuno per consentire agli studenti il miglior conseguimento dei </a:t>
            </a:r>
            <a:r>
              <a:rPr lang="it-IT" i="1" dirty="0" smtClean="0"/>
              <a:t>risultati» </a:t>
            </a:r>
          </a:p>
          <a:p>
            <a:pPr marL="0" indent="0" algn="just">
              <a:buNone/>
            </a:pPr>
            <a:r>
              <a:rPr lang="it-IT" i="1" dirty="0" smtClean="0"/>
              <a:t>(DALLE INDICAZIONI 2012)</a:t>
            </a:r>
            <a:endParaRPr lang="it-IT" alt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F4676C-503B-4874-ACFF-C67FAACB85DD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2060"/>
                </a:solidFill>
              </a:rPr>
              <a:t>DALLE DISCIPLINE ALLE COMPETENZE CHIAVE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(passando per il Profilo)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7" name="Segnaposto contenuto 6" descr="C:\Users\Franca\Desktop\discipline_profilo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12776"/>
            <a:ext cx="835260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72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2E097-AB89-4505-BB51-79A89C99CD15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399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/>
            </a:r>
            <a:br>
              <a:rPr lang="it-IT"/>
            </a:br>
            <a:endParaRPr lang="it-IT"/>
          </a:p>
        </p:txBody>
      </p:sp>
      <p:pic>
        <p:nvPicPr>
          <p:cNvPr id="1026" name="Picture 2" descr="E:\Testi\Pearson\Strumenti pratici\mappa azioni currico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253"/>
            <a:ext cx="8280920" cy="57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2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9569" y="836712"/>
            <a:ext cx="8424862" cy="4897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La valutazione di profitto e di competenza assolvono due funzioni diverse , non sono sovrapponibili, coesistono.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3366FF"/>
                </a:solidFill>
              </a:rPr>
              <a:t>valutazione di profitto </a:t>
            </a:r>
            <a:r>
              <a:rPr lang="it-IT" sz="2400" dirty="0" smtClean="0"/>
              <a:t>si centra su conoscenze e abilità nelle diverse materie. Si può condurre a scansioni  ravvicinate  (trimestre, quadrimestre, anno </a:t>
            </a:r>
            <a:r>
              <a:rPr lang="it-IT" sz="2400" dirty="0" err="1" smtClean="0"/>
              <a:t>scolastico…</a:t>
            </a:r>
            <a:r>
              <a:rPr lang="it-IT" sz="2400" dirty="0" smtClean="0"/>
              <a:t>..);  ha una polarità </a:t>
            </a:r>
            <a:r>
              <a:rPr lang="it-IT" sz="2400" b="1" dirty="0" smtClean="0">
                <a:solidFill>
                  <a:srgbClr val="3366FF"/>
                </a:solidFill>
              </a:rPr>
              <a:t>negativa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smtClean="0"/>
              <a:t>(la non sufficienza) e una </a:t>
            </a:r>
            <a:r>
              <a:rPr lang="it-IT" sz="2400" b="1" dirty="0" smtClean="0">
                <a:solidFill>
                  <a:srgbClr val="3366FF"/>
                </a:solidFill>
              </a:rPr>
              <a:t>positiva</a:t>
            </a:r>
            <a:r>
              <a:rPr lang="it-IT" sz="2400" dirty="0" smtClean="0"/>
              <a:t> (dalla sufficienza in poi); si può realizzare mediante </a:t>
            </a:r>
            <a:r>
              <a:rPr lang="it-IT" sz="2400" b="1" dirty="0" smtClean="0">
                <a:solidFill>
                  <a:srgbClr val="3366FF"/>
                </a:solidFill>
              </a:rPr>
              <a:t>raccolta di elementi </a:t>
            </a:r>
            <a:r>
              <a:rPr lang="it-IT" sz="2400" dirty="0" smtClean="0"/>
              <a:t>con prove strutturate, </a:t>
            </a:r>
            <a:r>
              <a:rPr lang="it-IT" sz="2400" dirty="0" err="1" smtClean="0"/>
              <a:t>semistrutturate</a:t>
            </a:r>
            <a:r>
              <a:rPr lang="it-IT" sz="2400" dirty="0" smtClean="0"/>
              <a:t>,  pratiche …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/>
              <a:t>In base ad essa si </a:t>
            </a:r>
            <a:r>
              <a:rPr lang="it-IT" sz="2400" b="1" dirty="0" smtClean="0">
                <a:solidFill>
                  <a:srgbClr val="3366FF"/>
                </a:solidFill>
              </a:rPr>
              <a:t>decide sulla carriera scolastica </a:t>
            </a:r>
            <a:r>
              <a:rPr lang="it-IT" sz="2400" dirty="0" smtClean="0"/>
              <a:t>degli allievi </a:t>
            </a:r>
            <a:r>
              <a:rPr lang="it-IT" sz="2400" i="1" dirty="0" smtClean="0"/>
              <a:t>(promozione, bocciatura).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it-IT" sz="2400" dirty="0" smtClean="0"/>
          </a:p>
        </p:txBody>
      </p:sp>
      <p:pic>
        <p:nvPicPr>
          <p:cNvPr id="84994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F4676C-503B-4874-ACFF-C67FAACB85DD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689" y="188640"/>
            <a:ext cx="8496622" cy="633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2060"/>
                </a:solidFill>
              </a:rPr>
              <a:t>VALUTAZIONE DI PROFITTO E DI COMPETENZA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0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it-IT" sz="3200" b="1" dirty="0">
                <a:solidFill>
                  <a:srgbClr val="002060"/>
                </a:solidFill>
              </a:rPr>
              <a:t>VALUTAZIONE DI PROFITTO E DI COMPETENZA</a:t>
            </a:r>
            <a:endParaRPr lang="it-IT" sz="3200" b="1" dirty="0" smtClean="0">
              <a:solidFill>
                <a:srgbClr val="002060"/>
              </a:solidFill>
            </a:endParaRP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56213"/>
          </a:xfrm>
        </p:spPr>
        <p:txBody>
          <a:bodyPr/>
          <a:lstStyle/>
          <a:p>
            <a:pPr algn="just"/>
            <a:r>
              <a:rPr lang="it-IT" sz="2400" dirty="0" smtClean="0"/>
              <a:t>La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3366FF"/>
                </a:solidFill>
              </a:rPr>
              <a:t>valutazione di competenza</a:t>
            </a:r>
            <a:r>
              <a:rPr lang="it-IT" sz="2800" dirty="0" smtClean="0">
                <a:solidFill>
                  <a:srgbClr val="00B050"/>
                </a:solidFill>
              </a:rPr>
              <a:t> </a:t>
            </a:r>
            <a:r>
              <a:rPr lang="it-IT" sz="2300" dirty="0" smtClean="0"/>
              <a:t>si effettua mediante osservazioni, diari di bordo, compiti significativi, unità di apprendimento, prove esperte,  oltre che con le prove tradizionali per rilevare l’aspetto della conoscenza.</a:t>
            </a:r>
          </a:p>
          <a:p>
            <a:pPr algn="just"/>
            <a:r>
              <a:rPr lang="it-IT" sz="2300" dirty="0" smtClean="0"/>
              <a:t>Segue periodi medio-lunghi, perché si basa sull’evoluzione del discente.</a:t>
            </a:r>
          </a:p>
          <a:p>
            <a:pPr algn="just"/>
            <a:r>
              <a:rPr lang="it-IT" sz="2300" dirty="0" smtClean="0"/>
              <a:t>Si descrive: rende conto di ciò che una persona sa, sa fare, in quali contesti e condizioni, con quale grado di autonomia e responsabilità.</a:t>
            </a:r>
          </a:p>
          <a:p>
            <a:pPr algn="just"/>
            <a:r>
              <a:rPr lang="it-IT" sz="2300" dirty="0" smtClean="0"/>
              <a:t>Le descrizioni seguono livelli crescenti di evoluzione della padronanza.</a:t>
            </a:r>
          </a:p>
          <a:p>
            <a:pPr algn="just"/>
            <a:r>
              <a:rPr lang="it-IT" sz="2300" dirty="0" smtClean="0"/>
              <a:t>Sono </a:t>
            </a:r>
            <a:r>
              <a:rPr lang="it-IT" sz="2300" b="1" dirty="0" smtClean="0">
                <a:solidFill>
                  <a:srgbClr val="3366FF"/>
                </a:solidFill>
              </a:rPr>
              <a:t>sempre positive</a:t>
            </a:r>
            <a:r>
              <a:rPr lang="it-IT" sz="2300" dirty="0" smtClean="0"/>
              <a:t>; </a:t>
            </a:r>
            <a:r>
              <a:rPr lang="it-IT" sz="2300" b="1" i="1" dirty="0" smtClean="0">
                <a:solidFill>
                  <a:srgbClr val="3366FF"/>
                </a:solidFill>
              </a:rPr>
              <a:t>non esiste un livello zero </a:t>
            </a:r>
            <a:r>
              <a:rPr lang="it-IT" sz="2300" dirty="0" smtClean="0"/>
              <a:t>in ambiti in cui una persona abbia esperienza, il livello 1 rende conto dello stadio iniziale</a:t>
            </a:r>
          </a:p>
        </p:txBody>
      </p:sp>
      <p:pic>
        <p:nvPicPr>
          <p:cNvPr id="76803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93A93B-77BB-4D58-948C-F6A82EBDCFA3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7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850"/>
            <a:ext cx="612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56B0CB-9639-4E45-94CE-8AF416060D80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77542" y="692696"/>
            <a:ext cx="79196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+mn-lt"/>
              </a:rPr>
              <a:t>Il testo </a:t>
            </a:r>
            <a:r>
              <a:rPr lang="it-IT" sz="2400" dirty="0">
                <a:latin typeface="+mn-lt"/>
              </a:rPr>
              <a:t>definitivo delle Indicazioni </a:t>
            </a:r>
            <a:r>
              <a:rPr lang="it-IT" sz="2400" dirty="0" smtClean="0">
                <a:latin typeface="+mn-lt"/>
              </a:rPr>
              <a:t>Nazionali consente </a:t>
            </a:r>
            <a:r>
              <a:rPr lang="it-IT" sz="2400" dirty="0">
                <a:latin typeface="+mn-lt"/>
              </a:rPr>
              <a:t>di procedere alla adozione di un </a:t>
            </a:r>
            <a:r>
              <a:rPr lang="it-IT" sz="2400" b="1" dirty="0">
                <a:solidFill>
                  <a:srgbClr val="3366FF"/>
                </a:solidFill>
                <a:latin typeface="+mn-lt"/>
              </a:rPr>
              <a:t>modello di </a:t>
            </a:r>
            <a:r>
              <a:rPr lang="it-IT" sz="2400" b="1" dirty="0" smtClean="0">
                <a:solidFill>
                  <a:srgbClr val="3366FF"/>
                </a:solidFill>
                <a:latin typeface="+mn-lt"/>
              </a:rPr>
              <a:t>certificazione nazionale</a:t>
            </a:r>
            <a:r>
              <a:rPr lang="it-IT" sz="2400" b="1" dirty="0">
                <a:solidFill>
                  <a:srgbClr val="3366FF"/>
                </a:solidFill>
                <a:latin typeface="+mn-lt"/>
              </a:rPr>
              <a:t>,</a:t>
            </a:r>
            <a:r>
              <a:rPr lang="it-IT" sz="2400" dirty="0">
                <a:latin typeface="+mn-lt"/>
              </a:rPr>
              <a:t> così come suggerito </a:t>
            </a:r>
            <a:r>
              <a:rPr lang="it-IT" sz="2400" dirty="0" smtClean="0">
                <a:latin typeface="+mn-lt"/>
              </a:rPr>
              <a:t>dalla L.53/03.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3366FF"/>
                </a:solidFill>
                <a:latin typeface="+mn-lt"/>
              </a:rPr>
              <a:t>SCOPO</a:t>
            </a:r>
          </a:p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+mn-lt"/>
              </a:rPr>
              <a:t>fornire </a:t>
            </a:r>
            <a:r>
              <a:rPr lang="it-IT" sz="2400" dirty="0">
                <a:latin typeface="+mn-lt"/>
              </a:rPr>
              <a:t>un quadro di </a:t>
            </a:r>
            <a:r>
              <a:rPr lang="it-IT" sz="2400" dirty="0" smtClean="0">
                <a:latin typeface="+mn-lt"/>
              </a:rPr>
              <a:t>riferimento unitario </a:t>
            </a:r>
            <a:r>
              <a:rPr lang="it-IT" sz="2400" dirty="0">
                <a:latin typeface="+mn-lt"/>
              </a:rPr>
              <a:t>e coerente alle istituzioni scolastiche del primo ciclo, alle famiglie degli </a:t>
            </a:r>
            <a:r>
              <a:rPr lang="it-IT" sz="2400" dirty="0" smtClean="0">
                <a:latin typeface="+mn-lt"/>
              </a:rPr>
              <a:t>allievi, alle </a:t>
            </a:r>
            <a:r>
              <a:rPr lang="it-IT" sz="2400" dirty="0">
                <a:latin typeface="+mn-lt"/>
              </a:rPr>
              <a:t>istituzioni scolastiche e formative del secondo ciclo, in cui si completa il </a:t>
            </a:r>
            <a:r>
              <a:rPr lang="it-IT" sz="2400" dirty="0" smtClean="0">
                <a:latin typeface="+mn-lt"/>
              </a:rPr>
              <a:t>percorso dell'obbligo </a:t>
            </a:r>
            <a:r>
              <a:rPr lang="it-IT" sz="2400" dirty="0">
                <a:latin typeface="+mn-lt"/>
              </a:rPr>
              <a:t>di istruzione al 16° anno di età (Legge n. 296/2006).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 QUATTRO LIVELLI DELLE SCHEDE</a:t>
            </a:r>
          </a:p>
        </p:txBody>
      </p:sp>
      <p:pic>
        <p:nvPicPr>
          <p:cNvPr id="83970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2E097-AB89-4505-BB51-79A89C99CD15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399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/>
            </a:r>
            <a:br>
              <a:rPr lang="it-IT"/>
            </a:br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542238"/>
              </p:ext>
            </p:extLst>
          </p:nvPr>
        </p:nvGraphicFramePr>
        <p:xfrm>
          <a:off x="395536" y="908720"/>
          <a:ext cx="8229600" cy="50674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78496"/>
                <a:gridCol w="6851104"/>
              </a:tblGrid>
              <a:tr h="66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Livello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Indicatori esplicativi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17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A – Avanzato 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L’alunno/a 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svolge compiti e risolve problemi complessi, mostrando padronanza nell’uso delle conoscenze e delle abilità; propone e sostiene le proprie opinioni e assume in modo responsabile decisioni consapevoli.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21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B – Intermedio 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L’alunno/a svolge compiti e risolve problemi in situazioni nuove, compie scelte consapevoli, mostrando di saper utilizzare le conoscenze e le abilità acquisite.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1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C – Base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8566" marR="6856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L’alunno/a svolge compiti semplici anche in situazioni nuove, mostrando di possedere conoscenze e abilità fondamentali e di saper applicare basilari regole e procedure apprese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66" marR="6856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5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  <a:effectLst/>
                        </a:rPr>
                        <a:t>D – Iniziale </a:t>
                      </a:r>
                      <a:endParaRPr lang="it-IT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L’alunno/a, se opportunamente guidato/a, svolge compiti semplici in situazioni note.</a:t>
                      </a:r>
                      <a:endParaRPr lang="it-IT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66" marR="685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62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IL RACCORDO CON IL RAV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9569" y="1185722"/>
            <a:ext cx="8424862" cy="4897438"/>
          </a:xfrm>
        </p:spPr>
        <p:txBody>
          <a:bodyPr rtlCol="0">
            <a:normAutofit lnSpcReduction="10000"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it-IT" sz="2400" dirty="0" smtClean="0"/>
              <a:t>Nel Rapporto di Autovalutazione delle scuole, previsto dal Sistema Nazionale di Valutazione, si devono descrivere i risultati conseguiti dall’istituzione rispetto agli apprendimenti degli studenti e su quali processi si agisce per migliorarli.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sz="2400" dirty="0" smtClean="0"/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it-IT" sz="2400" dirty="0" smtClean="0"/>
              <a:t>Tra gli </a:t>
            </a:r>
            <a:r>
              <a:rPr lang="it-IT" sz="2800" b="1" dirty="0" smtClean="0">
                <a:solidFill>
                  <a:srgbClr val="3366FF"/>
                </a:solidFill>
              </a:rPr>
              <a:t>esiti</a:t>
            </a:r>
            <a:r>
              <a:rPr lang="it-IT" sz="2400" dirty="0" smtClean="0"/>
              <a:t>, non risultano solo i risultati come saperi disciplinari, gli esiti a distanza di tempo, gli abbandoni, ecc., ma </a:t>
            </a:r>
            <a:r>
              <a:rPr lang="it-IT" sz="2400" b="1" dirty="0" smtClean="0">
                <a:solidFill>
                  <a:srgbClr val="3366FF"/>
                </a:solidFill>
              </a:rPr>
              <a:t>anche i risultati rispetto alle competenze chiave di cittadinanza.</a:t>
            </a:r>
          </a:p>
          <a:p>
            <a:pPr marL="457200" indent="-457200" algn="just" fontAlgn="auto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it-IT" sz="2400" dirty="0" smtClean="0"/>
              <a:t>Non si possono avere esiti, se il curricolo e la didattica non sono stati organizzati e realizzati per competenze e per competenze chiave.</a:t>
            </a:r>
          </a:p>
        </p:txBody>
      </p:sp>
      <p:pic>
        <p:nvPicPr>
          <p:cNvPr id="84994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F4676C-503B-4874-ACFF-C67FAACB85DD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2060"/>
                </a:solidFill>
              </a:rPr>
              <a:t>LE COMPETENZE CHIAVE NELL’ AUTOVALUTAZIONE DELLA SCUOLA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4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OSSERVARE E VALUTARE LE COMPETENZE</a:t>
            </a: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652"/>
          </a:xfrm>
        </p:spPr>
        <p:txBody>
          <a:bodyPr/>
          <a:lstStyle/>
          <a:p>
            <a:pPr algn="just"/>
            <a:r>
              <a:rPr lang="it-IT" sz="2300" dirty="0" smtClean="0"/>
              <a:t>Una competenza si vede solo in azione</a:t>
            </a:r>
          </a:p>
          <a:p>
            <a:pPr algn="just"/>
            <a:r>
              <a:rPr lang="it-IT" sz="2300" dirty="0" smtClean="0"/>
              <a:t>Si </a:t>
            </a:r>
            <a:r>
              <a:rPr lang="it-IT" sz="2300" b="1" dirty="0" smtClean="0">
                <a:solidFill>
                  <a:srgbClr val="3366FF"/>
                </a:solidFill>
              </a:rPr>
              <a:t>osserva attraverso i comportamenti degli allievi </a:t>
            </a:r>
            <a:r>
              <a:rPr lang="it-IT" sz="2300" dirty="0" smtClean="0"/>
              <a:t>al lavoro: </a:t>
            </a:r>
            <a:r>
              <a:rPr lang="it-IT" sz="2300" dirty="0" err="1" smtClean="0"/>
              <a:t>collaboratività</a:t>
            </a:r>
            <a:r>
              <a:rPr lang="it-IT" sz="2300" dirty="0" smtClean="0"/>
              <a:t>, impegno, puntualità, disponibilità  ad aiutare, capacità di individuare e risolvere problemi, di pianificare, progettare, decidere …</a:t>
            </a:r>
          </a:p>
          <a:p>
            <a:pPr algn="just"/>
            <a:r>
              <a:rPr lang="it-IT" sz="2300" dirty="0" smtClean="0"/>
              <a:t>Si </a:t>
            </a:r>
            <a:r>
              <a:rPr lang="it-IT" sz="2300" b="1" dirty="0" smtClean="0">
                <a:solidFill>
                  <a:srgbClr val="3366FF"/>
                </a:solidFill>
              </a:rPr>
              <a:t>utilizzano</a:t>
            </a:r>
            <a:r>
              <a:rPr lang="it-IT" sz="2300" dirty="0" smtClean="0"/>
              <a:t> griglie di osservazione, diari di bordo, i prodotti realizzati, le ricostruzioni narrative degli allievi .</a:t>
            </a:r>
          </a:p>
          <a:p>
            <a:pPr algn="just"/>
            <a:r>
              <a:rPr lang="it-IT" sz="2300" dirty="0" smtClean="0"/>
              <a:t>Le </a:t>
            </a:r>
            <a:r>
              <a:rPr lang="it-IT" sz="2300" b="1" dirty="0" smtClean="0">
                <a:solidFill>
                  <a:srgbClr val="3366FF"/>
                </a:solidFill>
              </a:rPr>
              <a:t>evidenze</a:t>
            </a:r>
            <a:r>
              <a:rPr lang="it-IT" sz="2300" dirty="0" smtClean="0"/>
              <a:t> si conservano per una comparazione nel tempo che permetterà di esprimere un giudizio sul profilo dell’allievo e la sua prevalente corrispondenza ad uno dei livelli di descrizione della padronanza.</a:t>
            </a:r>
          </a:p>
        </p:txBody>
      </p:sp>
      <p:pic>
        <p:nvPicPr>
          <p:cNvPr id="76803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93A93B-77BB-4D58-948C-F6A82EBDCFA3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GLI ESITI nel RAV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28892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/>
              <a:t>Tipologia di esiti                                                   Indicatori                                                             Descrittori</a:t>
            </a:r>
            <a:endParaRPr lang="it-IT" b="1" dirty="0"/>
          </a:p>
        </p:txBody>
      </p:sp>
      <p:pic>
        <p:nvPicPr>
          <p:cNvPr id="74755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5BC832-8B55-4FB1-A8D0-09D50E3C3F26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4213" y="1125538"/>
            <a:ext cx="230346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Risultati scolastici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84213" y="2205038"/>
            <a:ext cx="230346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2060"/>
                </a:solidFill>
              </a:rPr>
              <a:t>Risultati nelle prove standardizzate nazionali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4213" y="3284538"/>
            <a:ext cx="230346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2060"/>
                </a:solidFill>
              </a:rPr>
              <a:t>Risultati a distanza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84213" y="4581525"/>
            <a:ext cx="2303462" cy="9144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</a:rPr>
              <a:t>Competenze chiave di cittadinanza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</a:rPr>
              <a:t>(a cura della scuola)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3419475" y="1196975"/>
            <a:ext cx="2665413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2060"/>
                </a:solidFill>
              </a:rPr>
              <a:t>Esiti degli scrutini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2060"/>
                </a:solidFill>
              </a:rPr>
              <a:t>Trasferimenti e abbandoni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3419475" y="1989138"/>
            <a:ext cx="2736850" cy="1008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Risultati degli studenti nelle prove di italiano e matematica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Livelli d apprendimento degli studenti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Variabilità dei risultati tra le classi	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419475" y="3068638"/>
            <a:ext cx="2881313" cy="1008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2060"/>
                </a:solidFill>
              </a:rPr>
              <a:t>Prosecuzione studi universitari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2060"/>
                </a:solidFill>
              </a:rPr>
              <a:t>Successo negli studi universitari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2060"/>
                </a:solidFill>
              </a:rPr>
              <a:t>Successo negli studi secondari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2060"/>
                </a:solidFill>
              </a:rPr>
              <a:t>Inserimento nel mondo del lavoro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203575" y="4149725"/>
            <a:ext cx="3960813" cy="1943100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Capacità di reperire, organizzare, collegare e recuperare informazioni da fonti diverse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Capacità di autoregolazione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Capacità di osservare le regole e i patti sociali condivisi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Capacità di contribuire proficuamente alla vita della comunità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Capacità di progettare, pianificare e di stabilire priorità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Capacità di risolvere problemi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/>
                </a:solidFill>
              </a:rPr>
              <a:t>Capacità di agire in modo flessibile e creativo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74766" name="CasellaDiTesto 15"/>
          <p:cNvSpPr txBox="1">
            <a:spLocks noChangeArrowheads="1"/>
          </p:cNvSpPr>
          <p:nvPr/>
        </p:nvSpPr>
        <p:spPr bwMode="auto">
          <a:xfrm>
            <a:off x="1763713" y="5589588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esempio</a:t>
            </a:r>
          </a:p>
        </p:txBody>
      </p:sp>
      <p:sp>
        <p:nvSpPr>
          <p:cNvPr id="17" name="Ovale 16"/>
          <p:cNvSpPr/>
          <p:nvPr/>
        </p:nvSpPr>
        <p:spPr>
          <a:xfrm>
            <a:off x="6443663" y="1196975"/>
            <a:ext cx="2520950" cy="2519363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2060"/>
                </a:solidFill>
              </a:rPr>
              <a:t>Vedi Mappa Indicatori  RAV</a:t>
            </a:r>
          </a:p>
        </p:txBody>
      </p:sp>
      <p:sp>
        <p:nvSpPr>
          <p:cNvPr id="19" name="Ovale 18"/>
          <p:cNvSpPr/>
          <p:nvPr/>
        </p:nvSpPr>
        <p:spPr>
          <a:xfrm>
            <a:off x="7343775" y="4292600"/>
            <a:ext cx="1800225" cy="1512888"/>
          </a:xfrm>
          <a:prstGeom prst="ellipse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</a:rPr>
              <a:t>Osservazioni  in compiti autentici</a:t>
            </a:r>
          </a:p>
        </p:txBody>
      </p:sp>
      <p:sp>
        <p:nvSpPr>
          <p:cNvPr id="20" name="Freccia a destra 19"/>
          <p:cNvSpPr/>
          <p:nvPr/>
        </p:nvSpPr>
        <p:spPr>
          <a:xfrm flipV="1">
            <a:off x="3059113" y="1412875"/>
            <a:ext cx="288925" cy="16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flipV="1">
            <a:off x="3059113" y="2492375"/>
            <a:ext cx="288925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flipV="1">
            <a:off x="3059113" y="3573463"/>
            <a:ext cx="288925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flipV="1">
            <a:off x="2987675" y="5013325"/>
            <a:ext cx="288925" cy="16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flipV="1">
            <a:off x="7164388" y="5013325"/>
            <a:ext cx="287337" cy="16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rot="2189999" flipV="1">
            <a:off x="6140450" y="1387475"/>
            <a:ext cx="5175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" name="Freccia a destra 25"/>
          <p:cNvSpPr/>
          <p:nvPr/>
        </p:nvSpPr>
        <p:spPr>
          <a:xfrm flipV="1">
            <a:off x="6156325" y="2420938"/>
            <a:ext cx="287338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Freccia a destra 26"/>
          <p:cNvSpPr/>
          <p:nvPr/>
        </p:nvSpPr>
        <p:spPr>
          <a:xfrm rot="18725117" flipV="1">
            <a:off x="6228557" y="3132931"/>
            <a:ext cx="4318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92163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Esiti nelle COMPETENZE CHIAVE di CITTADINANZA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7313" y="692150"/>
            <a:ext cx="5997575" cy="3937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Indicatori (esempio)            Descrittori (alcuni esempi)</a:t>
            </a:r>
            <a:endParaRPr lang="it-IT" dirty="0"/>
          </a:p>
        </p:txBody>
      </p:sp>
      <p:pic>
        <p:nvPicPr>
          <p:cNvPr id="75779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E2ED0-7FDE-4E0F-B9B2-D731FDCCD5D0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388" y="692150"/>
            <a:ext cx="230505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</a:rPr>
              <a:t>COMPETENZE CHIAVE </a:t>
            </a:r>
            <a:r>
              <a:rPr lang="it-IT" b="1" dirty="0" err="1">
                <a:solidFill>
                  <a:schemeClr val="bg1"/>
                </a:solidFill>
              </a:rPr>
              <a:t>DI</a:t>
            </a:r>
            <a:r>
              <a:rPr lang="it-IT" b="1" dirty="0">
                <a:solidFill>
                  <a:schemeClr val="bg1"/>
                </a:solidFill>
              </a:rPr>
              <a:t> CITTADINANZA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/>
                </a:solidFill>
              </a:rPr>
              <a:t>(a cura della scuola)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79388" y="1773238"/>
            <a:ext cx="1296987" cy="9144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2060"/>
                </a:solidFill>
              </a:rPr>
              <a:t>Imparare a imparare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79388" y="3284538"/>
            <a:ext cx="1368425" cy="914400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2060"/>
                </a:solidFill>
              </a:rPr>
              <a:t>Competenze sociali e civiche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179388" y="4581525"/>
            <a:ext cx="1584325" cy="115093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/>
                </a:solidFill>
              </a:rPr>
              <a:t>Spirito di iniziativa e intraprendenza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692275" y="1700213"/>
            <a:ext cx="2374900" cy="1008062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Capacità di reperire, organizzare, collegare e recuperare informazioni da fonti diverse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Capacità di autoregolazione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1763713" y="2997200"/>
            <a:ext cx="2376487" cy="1152525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2060"/>
                </a:solidFill>
              </a:rPr>
              <a:t>Capacità di osservare le regole e i patti sociali condivisi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2060"/>
                </a:solidFill>
              </a:rPr>
              <a:t>Capacità di contribuire proficuamente alla vita della comunità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835150" y="4508500"/>
            <a:ext cx="2089150" cy="151288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2060"/>
                </a:solidFill>
              </a:rPr>
              <a:t>Capacità di progettare, pianificare e di stabilire priorità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2060"/>
                </a:solidFill>
              </a:rPr>
              <a:t>Capacità di risolvere problemi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2060"/>
                </a:solidFill>
              </a:rPr>
              <a:t>Capacità di agire in modo flessibile e creativo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4248150" y="981075"/>
            <a:ext cx="4895850" cy="115252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algn="just">
              <a:buFontTx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numero di studenti in grado di consultare efficacemente schedari, indici, bibliografie, dizionari; motori di ricerca;</a:t>
            </a:r>
            <a:endParaRPr lang="it-IT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buFontTx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numero di studenti in grado di riassumere efficacemente un materiale letto o visto mediante scalette, mappe, sintesi;</a:t>
            </a:r>
            <a:endParaRPr lang="it-IT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che portano a termine i compiti assegnati nel tempo dato; ecc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4211638" y="2205038"/>
            <a:ext cx="4752975" cy="251936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Distribuzione dei voti di condotta per anno e tipologia di corso;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sanzioni disciplinari comminate dai consigli di classe;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episodi di aggressività fisica, minaccia, prepotenza, vessazione, bullismo, rilevati;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episodi di violazione delle regole e delle norme mediante mezzi tecnologici;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episodi rilevati di abuso e diffusione di sostanze illecite;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% di studenti partecipanti alle elezioni dei consigli di classe, d’Istituto, delle Consulte;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impegnati in attività di cooperative </a:t>
            </a:r>
            <a:r>
              <a:rPr lang="it-IT" sz="1000" b="1" dirty="0" err="1">
                <a:solidFill>
                  <a:schemeClr val="tx1"/>
                </a:solidFill>
              </a:rPr>
              <a:t>learning</a:t>
            </a:r>
            <a:r>
              <a:rPr lang="it-IT" sz="1000" b="1" dirty="0">
                <a:solidFill>
                  <a:schemeClr val="tx1"/>
                </a:solidFill>
              </a:rPr>
              <a:t> o </a:t>
            </a:r>
            <a:r>
              <a:rPr lang="it-IT" sz="1000" b="1" dirty="0" err="1">
                <a:solidFill>
                  <a:schemeClr val="tx1"/>
                </a:solidFill>
              </a:rPr>
              <a:t>peer</a:t>
            </a:r>
            <a:r>
              <a:rPr lang="it-IT" sz="1000" b="1" dirty="0">
                <a:solidFill>
                  <a:schemeClr val="tx1"/>
                </a:solidFill>
              </a:rPr>
              <a:t> tutoring o </a:t>
            </a:r>
            <a:r>
              <a:rPr lang="it-IT" sz="1000" b="1" dirty="0" err="1">
                <a:solidFill>
                  <a:schemeClr val="tx1"/>
                </a:solidFill>
              </a:rPr>
              <a:t>peer</a:t>
            </a:r>
            <a:r>
              <a:rPr lang="it-IT" sz="1000" b="1" dirty="0">
                <a:solidFill>
                  <a:schemeClr val="tx1"/>
                </a:solidFill>
              </a:rPr>
              <a:t> </a:t>
            </a:r>
            <a:r>
              <a:rPr lang="it-IT" sz="1000" b="1" dirty="0" err="1">
                <a:solidFill>
                  <a:schemeClr val="tx1"/>
                </a:solidFill>
              </a:rPr>
              <a:t>education</a:t>
            </a:r>
            <a:r>
              <a:rPr lang="it-IT" sz="1000" b="1" dirty="0">
                <a:solidFill>
                  <a:schemeClr val="tx1"/>
                </a:solidFill>
              </a:rPr>
              <a:t>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attivamente impegnati in attività di volontariato sociale, ambientale, umanitario o in associazioni culturali; ecc.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924300" y="4724400"/>
            <a:ext cx="5219700" cy="1441450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in grado di pianificare le fasi di un lavoro;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in gradi di stabilire priorità in una serie di azioni da compiere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Capacità di prendere decisioni e scegliere tra opzioni diverse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in grado di affrontare problemi con procedure razionali e strutturate;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in grado di operare controlli, verifiche e correzioni sugli esiti delle proprie azioni.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in grado di trovare soluzioni nuove a problemi di esperienza;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Numero di studenti in grado di riorganizzare e rinnovare procedure, modi di fare, assetti, ambienti …</a:t>
            </a:r>
          </a:p>
        </p:txBody>
      </p:sp>
      <p:sp>
        <p:nvSpPr>
          <p:cNvPr id="21" name="Freccia a destra 20"/>
          <p:cNvSpPr/>
          <p:nvPr/>
        </p:nvSpPr>
        <p:spPr>
          <a:xfrm flipV="1">
            <a:off x="1476375" y="2205038"/>
            <a:ext cx="287338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flipV="1">
            <a:off x="1547813" y="3644900"/>
            <a:ext cx="287337" cy="16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flipV="1">
            <a:off x="1692275" y="5084763"/>
            <a:ext cx="287338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flipV="1">
            <a:off x="4067175" y="1773238"/>
            <a:ext cx="288925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flipV="1">
            <a:off x="3995738" y="3429000"/>
            <a:ext cx="288925" cy="16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" name="Freccia a destra 25"/>
          <p:cNvSpPr/>
          <p:nvPr/>
        </p:nvSpPr>
        <p:spPr>
          <a:xfrm flipV="1">
            <a:off x="3708400" y="5157788"/>
            <a:ext cx="287338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193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2060"/>
                </a:solidFill>
              </a:rPr>
              <a:t>RIFERIMENTI BILIOGRAFICI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b="1" dirty="0" smtClean="0"/>
          </a:p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it-IT" sz="2200" dirty="0" err="1" smtClean="0"/>
              <a:t>Castoldi</a:t>
            </a:r>
            <a:r>
              <a:rPr lang="it-IT" sz="2200" dirty="0" smtClean="0"/>
              <a:t> M., </a:t>
            </a:r>
            <a:r>
              <a:rPr lang="it-IT" sz="2200" i="1" dirty="0" smtClean="0"/>
              <a:t>Curricolo per competenze: percorsi e strum</a:t>
            </a:r>
            <a:r>
              <a:rPr lang="it-IT" sz="2200" dirty="0" smtClean="0"/>
              <a:t>enti, Carocci, Roma 2013</a:t>
            </a:r>
          </a:p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it-IT" sz="2200" dirty="0" err="1"/>
              <a:t>Castoldi</a:t>
            </a:r>
            <a:r>
              <a:rPr lang="it-IT" sz="2200" dirty="0"/>
              <a:t>, M. , </a:t>
            </a:r>
            <a:r>
              <a:rPr lang="it-IT" sz="2200" i="1" dirty="0"/>
              <a:t>Valutare le </a:t>
            </a:r>
            <a:r>
              <a:rPr lang="it-IT" sz="2200" i="1" dirty="0" smtClean="0"/>
              <a:t>competenz</a:t>
            </a:r>
            <a:r>
              <a:rPr lang="it-IT" sz="2200" dirty="0" smtClean="0"/>
              <a:t>e. </a:t>
            </a:r>
            <a:r>
              <a:rPr lang="it-IT" sz="2200" i="1" dirty="0" smtClean="0"/>
              <a:t>Percorsi e strumenti</a:t>
            </a:r>
            <a:r>
              <a:rPr lang="it-IT" sz="2200" dirty="0" smtClean="0"/>
              <a:t>, Carocci, Roma, 2009</a:t>
            </a:r>
          </a:p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it-IT" sz="2200" dirty="0" smtClean="0"/>
              <a:t>Da Re F., </a:t>
            </a:r>
            <a:r>
              <a:rPr lang="it-IT" sz="2200" i="1" dirty="0" smtClean="0"/>
              <a:t>La didattica per competen</a:t>
            </a:r>
            <a:r>
              <a:rPr lang="it-IT" sz="2200" dirty="0" smtClean="0"/>
              <a:t>ze, </a:t>
            </a:r>
            <a:r>
              <a:rPr lang="it-IT" sz="2200" dirty="0" err="1" smtClean="0"/>
              <a:t>Pearson</a:t>
            </a:r>
            <a:r>
              <a:rPr lang="it-IT" sz="2200" dirty="0" smtClean="0"/>
              <a:t>, 2013, scaricabile in: </a:t>
            </a:r>
            <a:r>
              <a:rPr lang="it-IT" sz="2200" dirty="0" smtClean="0">
                <a:hlinkClick r:id="rId2"/>
              </a:rPr>
              <a:t>http://www.pearson.it/</a:t>
            </a:r>
            <a:r>
              <a:rPr lang="it-IT" sz="2200" dirty="0" err="1" smtClean="0">
                <a:hlinkClick r:id="rId2"/>
              </a:rPr>
              <a:t>ladidatticapercompetenze</a:t>
            </a:r>
            <a:r>
              <a:rPr lang="it-IT" sz="2200" dirty="0" smtClean="0"/>
              <a:t> </a:t>
            </a:r>
          </a:p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it-IT" sz="2200" dirty="0" smtClean="0"/>
              <a:t>Da Re, F., </a:t>
            </a:r>
            <a:r>
              <a:rPr lang="it-IT" sz="2200" dirty="0" err="1" smtClean="0"/>
              <a:t>Scapin</a:t>
            </a:r>
            <a:r>
              <a:rPr lang="it-IT" sz="2200" dirty="0" smtClean="0"/>
              <a:t>, C., </a:t>
            </a:r>
            <a:r>
              <a:rPr lang="it-IT" sz="2200" i="1" dirty="0" smtClean="0"/>
              <a:t>Didattica per competenze e inclu</a:t>
            </a:r>
            <a:r>
              <a:rPr lang="it-IT" sz="2200" dirty="0" smtClean="0"/>
              <a:t>si</a:t>
            </a:r>
            <a:r>
              <a:rPr lang="it-IT" sz="2200" i="1" dirty="0" smtClean="0"/>
              <a:t>one</a:t>
            </a:r>
            <a:r>
              <a:rPr lang="it-IT" sz="2200" dirty="0" smtClean="0"/>
              <a:t>, </a:t>
            </a:r>
            <a:r>
              <a:rPr lang="it-IT" sz="2200" dirty="0" err="1" smtClean="0"/>
              <a:t>Erickson</a:t>
            </a:r>
            <a:r>
              <a:rPr lang="it-IT" sz="2200" dirty="0" smtClean="0"/>
              <a:t>, Trento, 2014</a:t>
            </a:r>
          </a:p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it-IT" sz="2200" dirty="0" err="1" smtClean="0"/>
              <a:t>Castoldi</a:t>
            </a:r>
            <a:r>
              <a:rPr lang="it-IT" sz="2200" dirty="0" smtClean="0"/>
              <a:t>, Cerini, Da Re, Spinosi, a cura di Cerini, G e Spinosi, M., </a:t>
            </a:r>
            <a:r>
              <a:rPr lang="it-IT" sz="2200" i="1" dirty="0" smtClean="0"/>
              <a:t>La certificazione delle competenze nel primo ciclo di istruzione</a:t>
            </a:r>
            <a:r>
              <a:rPr lang="it-IT" sz="2200" dirty="0" smtClean="0"/>
              <a:t>, Notizie della Scuola, n. 11 – 1/15 febbraio 2015, </a:t>
            </a:r>
            <a:r>
              <a:rPr lang="it-IT" sz="2200" dirty="0" err="1" smtClean="0"/>
              <a:t>Tecnodid</a:t>
            </a:r>
            <a:endParaRPr lang="it-IT" sz="22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it-IT" sz="2200" dirty="0"/>
          </a:p>
        </p:txBody>
      </p:sp>
      <p:pic>
        <p:nvPicPr>
          <p:cNvPr id="88066" name="Immagine 3" descr="barrami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4" descr="C:\Users\Franca\Desktop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9CFA57-95E1-4F6C-980D-AC01ED2A9403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1847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rgbClr val="002060"/>
                </a:solidFill>
              </a:rPr>
              <a:t>RIFERIMENTI SITOGRAFICI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hlinkClick r:id="rId2"/>
              </a:rPr>
              <a:t>www.istruzione.it/comunicati/focus170215.html</a:t>
            </a:r>
            <a:r>
              <a:rPr lang="it-IT" sz="2400" dirty="0" smtClean="0"/>
              <a:t> ,</a:t>
            </a: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i="1" dirty="0" smtClean="0"/>
              <a:t>     Certificazione delle competenze, commento, C.M. 3/2015, Linee Guida, Schede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hlinkClick r:id="rId3"/>
              </a:rPr>
              <a:t>www.indicazioninazionali.it</a:t>
            </a:r>
            <a:r>
              <a:rPr lang="it-IT" sz="2400" dirty="0" smtClean="0"/>
              <a:t> ,</a:t>
            </a:r>
            <a:r>
              <a:rPr lang="it-IT" sz="2400" i="1" dirty="0" smtClean="0"/>
              <a:t> </a:t>
            </a:r>
            <a:r>
              <a:rPr lang="it-IT" sz="2400" dirty="0" smtClean="0"/>
              <a:t>link Risorse,</a:t>
            </a:r>
            <a:r>
              <a:rPr lang="it-IT" sz="2400" i="1" dirty="0" smtClean="0"/>
              <a:t> Modelli di curricoli per competenze per la scuola dell’infanzia e per il primo ciclo di istruzione, </a:t>
            </a:r>
            <a:r>
              <a:rPr lang="it-IT" sz="2400" dirty="0" smtClean="0"/>
              <a:t>a cura di Franca Da Re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hlinkClick r:id="rId4"/>
              </a:rPr>
              <a:t>www.istruzioneveneto.it/wpusr/archives/24925</a:t>
            </a:r>
            <a:r>
              <a:rPr lang="it-IT" sz="2400" dirty="0" smtClean="0"/>
              <a:t> , Materiali per l’accompagnamento alla diffusione delle Indicazioni Nazionali, a cura dello staff regionale USR Veneto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hlinkClick r:id="rId5"/>
              </a:rPr>
              <a:t>www.piazzadellecompetenze.net//index.php?title=La_PIAZZA</a:t>
            </a:r>
            <a:endParaRPr lang="it-IT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2400" dirty="0"/>
              <a:t> </a:t>
            </a:r>
            <a:r>
              <a:rPr lang="it-IT" sz="2400" dirty="0" smtClean="0"/>
              <a:t>   Curricoli per competenze e materiali per la didattica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i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b="1" dirty="0" smtClean="0"/>
          </a:p>
        </p:txBody>
      </p:sp>
      <p:pic>
        <p:nvPicPr>
          <p:cNvPr id="89090" name="Immagine 3" descr="barramia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4" descr="C:\Users\Franca\Desktop\sinistram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B9A9FA-09D9-48C2-B42D-5E3C7CEE5563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egnaposto contenuto 2"/>
          <p:cNvSpPr>
            <a:spLocks noGrp="1"/>
          </p:cNvSpPr>
          <p:nvPr>
            <p:ph idx="1"/>
          </p:nvPr>
        </p:nvSpPr>
        <p:spPr>
          <a:xfrm>
            <a:off x="395288" y="981075"/>
            <a:ext cx="8424862" cy="4895850"/>
          </a:xfrm>
        </p:spPr>
        <p:txBody>
          <a:bodyPr/>
          <a:lstStyle/>
          <a:p>
            <a:pPr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it-IT" sz="2400" b="1" dirty="0" smtClean="0">
                <a:latin typeface="Comic Sans MS" pitchFamily="66" charset="0"/>
              </a:rPr>
              <a:t>Grazie dell’attenzione e buon lavoro …</a:t>
            </a:r>
          </a:p>
          <a:p>
            <a:pPr algn="ctr"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r"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r">
              <a:buFont typeface="Arial" charset="0"/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 algn="r">
              <a:buFont typeface="Arial" charset="0"/>
              <a:buNone/>
            </a:pPr>
            <a:r>
              <a:rPr lang="it-IT" sz="1400" dirty="0" smtClean="0">
                <a:latin typeface="Comic Sans MS" pitchFamily="66" charset="0"/>
              </a:rPr>
              <a:t>A </a:t>
            </a:r>
            <a:r>
              <a:rPr lang="it-IT" sz="1400" dirty="0" smtClean="0">
                <a:latin typeface="Comic Sans MS" pitchFamily="66" charset="0"/>
              </a:rPr>
              <a:t>cura di Franca Da </a:t>
            </a:r>
            <a:r>
              <a:rPr lang="it-IT" sz="1400" dirty="0" smtClean="0">
                <a:latin typeface="Comic Sans MS" pitchFamily="66" charset="0"/>
              </a:rPr>
              <a:t>Re, Laura Donà, Antonio Leo</a:t>
            </a:r>
            <a:endParaRPr lang="it-IT" sz="1400" dirty="0" smtClean="0">
              <a:latin typeface="Comic Sans MS" pitchFamily="66" charset="0"/>
            </a:endParaRPr>
          </a:p>
        </p:txBody>
      </p:sp>
      <p:pic>
        <p:nvPicPr>
          <p:cNvPr id="90114" name="Immagine 3" descr="barrami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4" descr="C:\Users\Franca\Desktop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4C280-4899-47FE-8384-75024B911775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GLI STRUMENTI PROPOSTI 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it-IT" dirty="0" smtClean="0"/>
              <a:t>DUE distinti modelli di certificazione delle competenze: </a:t>
            </a:r>
          </a:p>
          <a:p>
            <a:pPr marL="900113" indent="-360363"/>
            <a:r>
              <a:rPr lang="it-IT" sz="2400" b="1" i="1" dirty="0" smtClean="0">
                <a:solidFill>
                  <a:srgbClr val="3366FF"/>
                </a:solidFill>
              </a:rPr>
              <a:t>al termine della scuola primaria </a:t>
            </a:r>
          </a:p>
          <a:p>
            <a:pPr marL="900113" indent="-360363"/>
            <a:r>
              <a:rPr lang="it-IT" sz="2400" b="1" i="1" dirty="0" smtClean="0">
                <a:solidFill>
                  <a:srgbClr val="3366FF"/>
                </a:solidFill>
              </a:rPr>
              <a:t>al termine della scuola secondaria di I grado</a:t>
            </a:r>
          </a:p>
          <a:p>
            <a:r>
              <a:rPr lang="it-IT" dirty="0" smtClean="0"/>
              <a:t>"Linee guida"  di supporto per la compilazione</a:t>
            </a:r>
          </a:p>
          <a:p>
            <a:pPr marL="360363" indent="-360363" algn="just"/>
            <a:r>
              <a:rPr lang="it-IT" sz="2800" i="1" dirty="0" smtClean="0"/>
              <a:t>adozione graduale e sperimentale, attesa la natura di "documento di lavoro non ancora formalizzato sul piano normativo”</a:t>
            </a:r>
          </a:p>
          <a:p>
            <a:pPr marL="360363" indent="-360363" algn="just">
              <a:buNone/>
            </a:pPr>
            <a:endParaRPr lang="it-IT" sz="1200" i="1" dirty="0" smtClean="0"/>
          </a:p>
          <a:p>
            <a:pPr algn="ctr">
              <a:buNone/>
            </a:pPr>
            <a:r>
              <a:rPr lang="it-IT" sz="2800" b="1" dirty="0" smtClean="0">
                <a:solidFill>
                  <a:srgbClr val="3366FF"/>
                </a:solidFill>
              </a:rPr>
              <a:t>Si prevede una versione definitiva validata e condivisa con le scuole dal 2016</a:t>
            </a:r>
            <a:endParaRPr lang="it-IT" sz="2800" b="1" dirty="0">
              <a:solidFill>
                <a:srgbClr val="3366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EDC84-6253-4C09-A466-540504A3072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UTILIZZO DEL MODELLO 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62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1CEE56-32E2-4C70-A15B-E36F3BAF2B3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35000" y="1276350"/>
            <a:ext cx="8180388" cy="4675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395536" y="1340768"/>
            <a:ext cx="8255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/>
              <a:t>La certificazione delle competenze </a:t>
            </a:r>
            <a:r>
              <a:rPr lang="it-IT" sz="2400" b="1" dirty="0"/>
              <a:t>non è sostitutiva delle attuali modalità </a:t>
            </a:r>
            <a:r>
              <a:rPr lang="it-IT" sz="2400" b="1" dirty="0" smtClean="0"/>
              <a:t>di valutazione </a:t>
            </a:r>
            <a:r>
              <a:rPr lang="it-IT" sz="2400" b="1" dirty="0"/>
              <a:t>e attestazione giuridica dei risultati scolastici</a:t>
            </a:r>
            <a:r>
              <a:rPr lang="it-IT" sz="2400" dirty="0"/>
              <a:t> </a:t>
            </a:r>
            <a:r>
              <a:rPr lang="it-IT" sz="2000" i="1" dirty="0"/>
              <a:t>(ammissione alla </a:t>
            </a:r>
            <a:r>
              <a:rPr lang="it-IT" sz="2000" i="1" dirty="0" smtClean="0"/>
              <a:t>classe successiva</a:t>
            </a:r>
            <a:r>
              <a:rPr lang="it-IT" sz="2000" i="1" dirty="0"/>
              <a:t>, rilascio di un titolo di studio finale, ecc</a:t>
            </a:r>
            <a:r>
              <a:rPr lang="it-IT" sz="2000" i="1" dirty="0" smtClean="0"/>
              <a:t>.)</a:t>
            </a:r>
            <a:endParaRPr lang="it-IT" sz="2400" dirty="0" smtClean="0"/>
          </a:p>
          <a:p>
            <a:pPr marL="263525" indent="-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/>
              <a:t>accompagna </a:t>
            </a:r>
            <a:r>
              <a:rPr lang="it-IT" sz="2400" dirty="0"/>
              <a:t>e integra </a:t>
            </a:r>
            <a:r>
              <a:rPr lang="it-IT" sz="2400" dirty="0" smtClean="0"/>
              <a:t>tali strumenti </a:t>
            </a:r>
            <a:r>
              <a:rPr lang="it-IT" sz="2400" dirty="0"/>
              <a:t>normativi, accentuando il carattere informativo e descrittivo del </a:t>
            </a:r>
            <a:r>
              <a:rPr lang="it-IT" sz="2400" dirty="0" smtClean="0"/>
              <a:t>quadro delle </a:t>
            </a:r>
            <a:r>
              <a:rPr lang="it-IT" sz="2400" dirty="0"/>
              <a:t>competenze acquisite dagli allievi, ancorate a precisi indicatori dei risultati </a:t>
            </a:r>
            <a:r>
              <a:rPr lang="it-IT" sz="2400" dirty="0" smtClean="0"/>
              <a:t>di apprendimento </a:t>
            </a:r>
            <a:r>
              <a:rPr lang="it-IT" sz="2400" dirty="0"/>
              <a:t>attesi.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RIFERIMENTI UE 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  </a:t>
            </a:r>
            <a:endParaRPr lang="it-IT" sz="2000" dirty="0"/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556792"/>
            <a:ext cx="7969448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>
                <a:latin typeface="+mn-lt"/>
              </a:rPr>
              <a:t>La certificazione si riferisce a conoscenze, abilità </a:t>
            </a:r>
            <a:r>
              <a:rPr lang="it-IT" sz="2800" dirty="0" smtClean="0">
                <a:latin typeface="+mn-lt"/>
              </a:rPr>
              <a:t>e competenze</a:t>
            </a:r>
            <a:r>
              <a:rPr lang="it-IT" sz="2800" dirty="0">
                <a:latin typeface="+mn-lt"/>
              </a:rPr>
              <a:t>, in sintonia con i dispositivi previsti a livello di Unione Europea per </a:t>
            </a:r>
            <a:r>
              <a:rPr lang="it-IT" sz="2800" dirty="0" smtClean="0">
                <a:latin typeface="+mn-lt"/>
              </a:rPr>
              <a:t>le "competenze </a:t>
            </a:r>
            <a:r>
              <a:rPr lang="it-IT" sz="2800" dirty="0">
                <a:latin typeface="+mn-lt"/>
              </a:rPr>
              <a:t>chiave per l'apprendimento permanente" (2006) e per le </a:t>
            </a:r>
            <a:r>
              <a:rPr lang="it-IT" sz="2800" dirty="0" smtClean="0">
                <a:latin typeface="+mn-lt"/>
              </a:rPr>
              <a:t>qualificazioni (EQF</a:t>
            </a:r>
            <a:r>
              <a:rPr lang="it-IT" sz="2800" dirty="0">
                <a:latin typeface="+mn-lt"/>
              </a:rPr>
              <a:t>, 2008) recepite nell'ordinamento giuridico italiano.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s\mi13699\Documents\Archivio_Da_Re_10.06.14\Valutazione scuole\SNV\barra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Users\mi13699\Documents\Archivio_Da_Re_10.06.14\Valutazione scuole\SNV\sinistram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825"/>
            <a:ext cx="635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23528" y="0"/>
            <a:ext cx="8401080" cy="692696"/>
          </a:xfrm>
        </p:spPr>
        <p:txBody>
          <a:bodyPr/>
          <a:lstStyle/>
          <a:p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Qualifications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Framework</a:t>
            </a:r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  </a:t>
            </a:r>
            <a:endParaRPr lang="it-IT" sz="2000" dirty="0"/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B4A1A-2BD8-4F2B-887B-CB9A121DF89A}" type="slidenum">
              <a:rPr lang="it-IT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620688"/>
            <a:ext cx="82153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2000" dirty="0" smtClean="0"/>
              <a:t>La Raccomandazione del Parlamento e del Consiglio Europeo del 23 aprile 2008 relativa all’adozione dell’EQF a livello comunitario, stabilisce che entro il 2010  i paesi membri dovranno rapportare i propri sistemi </a:t>
            </a:r>
            <a:r>
              <a:rPr lang="it-IT" sz="2000" dirty="0" smtClean="0">
                <a:latin typeface="+mn-lt"/>
              </a:rPr>
              <a:t>nazionali</a:t>
            </a:r>
            <a:r>
              <a:rPr lang="it-IT" sz="2000" dirty="0" smtClean="0"/>
              <a:t> di qualificazione all’EQF; </a:t>
            </a:r>
          </a:p>
          <a:p>
            <a:pPr algn="just">
              <a:buFont typeface="Wingdings" pitchFamily="2" charset="2"/>
              <a:buNone/>
            </a:pPr>
            <a:r>
              <a:rPr lang="it-IT" sz="2000" dirty="0" smtClean="0"/>
              <a:t>entro il 2012 dovranno indicare, nei singoli certificati di qualifica, un riferimento al livello corrispondente dell’EQF. </a:t>
            </a:r>
          </a:p>
          <a:p>
            <a:pPr marL="469900" indent="-469900" algn="just">
              <a:buFont typeface="Wingdings" pitchFamily="2" charset="2"/>
              <a:buNone/>
            </a:pPr>
            <a:endParaRPr lang="it-IT" sz="1200" i="1" dirty="0" smtClean="0"/>
          </a:p>
          <a:p>
            <a:pPr marL="469900" indent="-469900" algn="just">
              <a:buFont typeface="Wingdings" pitchFamily="2" charset="2"/>
              <a:buNone/>
            </a:pPr>
            <a:r>
              <a:rPr lang="it-IT" sz="2000" i="1" dirty="0" smtClean="0"/>
              <a:t>per quanto riguarda l’ordinamento italiano, l’ipotesi è la seguente:</a:t>
            </a:r>
          </a:p>
          <a:p>
            <a:pPr marL="469900" indent="-469900" algn="just"/>
            <a:r>
              <a:rPr lang="it-IT" sz="2000" b="1" dirty="0" smtClean="0">
                <a:solidFill>
                  <a:srgbClr val="3366FF"/>
                </a:solidFill>
              </a:rPr>
              <a:t>EQF1 = diploma del 1° Ciclo</a:t>
            </a:r>
          </a:p>
          <a:p>
            <a:pPr marL="469900" indent="-469900" algn="just"/>
            <a:r>
              <a:rPr lang="it-IT" sz="2000" dirty="0" smtClean="0"/>
              <a:t>EQF2 = obbligo di istruzione</a:t>
            </a:r>
          </a:p>
          <a:p>
            <a:pPr marL="469900" indent="-469900" algn="just"/>
            <a:r>
              <a:rPr lang="it-IT" sz="2000" dirty="0" smtClean="0"/>
              <a:t>EQF3 = qualifica professionale</a:t>
            </a:r>
          </a:p>
          <a:p>
            <a:pPr marL="469900" indent="-469900" algn="just"/>
            <a:r>
              <a:rPr lang="it-IT" sz="2000" dirty="0" smtClean="0"/>
              <a:t>EQF4 = diploma del 2° Ciclo</a:t>
            </a:r>
          </a:p>
          <a:p>
            <a:pPr marL="469900" indent="-469900" algn="just"/>
            <a:endParaRPr lang="it-IT" sz="1200" dirty="0" smtClean="0"/>
          </a:p>
          <a:p>
            <a:pPr marL="469900" indent="-469900" algn="just"/>
            <a:r>
              <a:rPr lang="it-IT" sz="2000" b="1" dirty="0" smtClean="0"/>
              <a:t>NB:</a:t>
            </a:r>
            <a:r>
              <a:rPr lang="it-IT" sz="2000" dirty="0" smtClean="0"/>
              <a:t> per quanto riguarda la certificazione delle competenze delle scuole, l’EQF non si applica prima della qualifica (1° titolo dell’ordinamento italiano). I referenziali relativi al 1° ciclo e all’obbligo, si applicano alla certificazione di persone adulte in possesso solo di quella scolarità.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4811</Words>
  <Application>Microsoft Office PowerPoint</Application>
  <PresentationFormat>Presentazione su schermo (4:3)</PresentationFormat>
  <Paragraphs>501</Paragraphs>
  <Slides>58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IL MODELLO NAZIONALE DI CERTIFICAZIONE DELLE COMPETENZE NEL PRIMO CICLO  C.M. 3/2015</vt:lpstr>
      <vt:lpstr>RIFERIMENTI NORMATIVI</vt:lpstr>
      <vt:lpstr>CIRCOLARE N. 3 DEL 12.02.2015</vt:lpstr>
      <vt:lpstr>Diapositiva 4</vt:lpstr>
      <vt:lpstr>Diapositiva 5</vt:lpstr>
      <vt:lpstr>GLI STRUMENTI PROPOSTI </vt:lpstr>
      <vt:lpstr>UTILIZZO DEL MODELLO </vt:lpstr>
      <vt:lpstr>RIFERIMENTI UE </vt:lpstr>
      <vt:lpstr>European Qualifications Framework</vt:lpstr>
      <vt:lpstr> LE TIPOLOGIE DI CERTIFICAZIONI DELLE  COMPETENZE    </vt:lpstr>
      <vt:lpstr>IL MODELLO DELL’OBBLIGO DI ISTRUZIONE D.M. 9/2010</vt:lpstr>
      <vt:lpstr>Diapositiva 12</vt:lpstr>
      <vt:lpstr>Diapositiva 13</vt:lpstr>
      <vt:lpstr> I LIVELLI  </vt:lpstr>
      <vt:lpstr>I MODELLI  PER LA SCUOLA PRIMARIA E SECONDARIA DI PRIMO GRADO  C.M. 3/2015</vt:lpstr>
      <vt:lpstr>LE CARATTERISTICHE DEL MODELLO NAZIONALE PROPOSTO</vt:lpstr>
      <vt:lpstr>LE CARATTERISTICHE DEL MODELLO NAZIONALE PROPOSTO/2</vt:lpstr>
      <vt:lpstr>I QUATTRO LIVELLI DELLE SCHEDE</vt:lpstr>
      <vt:lpstr>LA CERTIFICAZIONE COME MOTORE PER RIPENSARE LA DIDATTICA</vt:lpstr>
      <vt:lpstr>Diapositiva 20</vt:lpstr>
      <vt:lpstr>NUOVA IMPOSTAZIONE DELLA "CERTIFICAZIONE"</vt:lpstr>
      <vt:lpstr>L'ADOZIONE SPERIMENTALE DEL MODELLO</vt:lpstr>
      <vt:lpstr>CARATTERISTICHE, MONITORAGGIO E RESTITUZIONE DEGLI ESITI: LE “DOMANDE DI RICERCA” POSTE ALLE SCUOLE</vt:lpstr>
      <vt:lpstr>CARATTERISTICHE, MONITORAGGIO E RESTITUZIONE DEGLI ESITI: LE “DOMANDE DI RICERCA” POSTE ALLE SCUOLE /2</vt:lpstr>
      <vt:lpstr> ADOZIONE DEFINITIVA DEI NUOVI MODELLI  </vt:lpstr>
      <vt:lpstr>INTERVENTI DI ADEGUAMENTO DELLA NORMATIVA</vt:lpstr>
      <vt:lpstr>  </vt:lpstr>
      <vt:lpstr>SPERIMENTAZIONE E DOCUMENTO NAZIONALE I DOCUMENTI DELLE SCUOLE CHE SPERIMENTANO UFFICIALMENTE  AI SENSI C.M. 3/2015</vt:lpstr>
      <vt:lpstr>SPERIMENTAZIONE E DOCUMENTO NAZIONALE I DOCUMENTI DELLE SCUOLE CHE NON SPERIMENTANO UFFICIALMENTE  AI SENSI C.M. 3/2015</vt:lpstr>
      <vt:lpstr>LE COMPETENZE E LE INDICAZIONI 2012</vt:lpstr>
      <vt:lpstr>COMPETENZA: UNA DEFINIZIONE CONDIVISA </vt:lpstr>
      <vt:lpstr>LE OTTO COMPETENZE CHIAVE PER LA CITTADINANZA E L’APPRENDIMENTO PERMANENTE  Raccomandazione del Parlamento Europeo  e del Consiglio 18.12.2006  </vt:lpstr>
      <vt:lpstr>COMPETENZA: UNA DEFINIZIONE CONDIVISA Raccomandazione del Parlamento Europeo  e del Consiglio 23.04.2008</vt:lpstr>
      <vt:lpstr>COSTRUIRE COMPETENZE CHIAVE A SCUOLA</vt:lpstr>
      <vt:lpstr>COMPETENZE CHIAVE E COMPETENZE CULTURALI  DI BASE/2 </vt:lpstr>
      <vt:lpstr>COMPETENZE CHIAVE E COMPETENZE CULTURALI DI BASE/3</vt:lpstr>
      <vt:lpstr>COMPETENZE CULTURALI DI BASE NEL PRIMO CICLO</vt:lpstr>
      <vt:lpstr>ABILITA’  E CONOSCENZE NEL PRIMO CICLO</vt:lpstr>
      <vt:lpstr>ASPETTI FONDAMENTALI DELLA DIDATTICA PER COMPETENZE/1</vt:lpstr>
      <vt:lpstr>ASPETTI FONDAMENTALI DELLA DIDATTICA PER COMPETENZE/2</vt:lpstr>
      <vt:lpstr>AMBIENTE, TECNICHE E STRUMENTI</vt:lpstr>
      <vt:lpstr>STRUTTURA DEI DOCUMENTI E PROCESSO DI VALUTAZIONE</vt:lpstr>
      <vt:lpstr>IL PROFILO</vt:lpstr>
      <vt:lpstr>COMPETENZE CHIAVE E PROFILO</vt:lpstr>
      <vt:lpstr>I TRAGUARDI</vt:lpstr>
      <vt:lpstr>DALLE DISCIPLINE ALLE COMPETENZE CHIAVE (passando per il Profilo)</vt:lpstr>
      <vt:lpstr>Diapositiva 47</vt:lpstr>
      <vt:lpstr>VALUTAZIONE DI PROFITTO E DI COMPETENZA</vt:lpstr>
      <vt:lpstr>VALUTAZIONE DI PROFITTO E DI COMPETENZA</vt:lpstr>
      <vt:lpstr>I QUATTRO LIVELLI DELLE SCHEDE</vt:lpstr>
      <vt:lpstr>IL RACCORDO CON IL RAV</vt:lpstr>
      <vt:lpstr>LE COMPETENZE CHIAVE NELL’ AUTOVALUTAZIONE DELLA SCUOLA</vt:lpstr>
      <vt:lpstr>OSSERVARE E VALUTARE LE COMPETENZE</vt:lpstr>
      <vt:lpstr>GLI ESITI nel RAV</vt:lpstr>
      <vt:lpstr>Esiti nelle COMPETENZE CHIAVE di CITTADINANZA</vt:lpstr>
      <vt:lpstr>Diapositiva 56</vt:lpstr>
      <vt:lpstr>Diapositiva 57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Franca</dc:creator>
  <cp:lastModifiedBy>Franca</cp:lastModifiedBy>
  <cp:revision>174</cp:revision>
  <dcterms:created xsi:type="dcterms:W3CDTF">2015-01-06T15:28:53Z</dcterms:created>
  <dcterms:modified xsi:type="dcterms:W3CDTF">2015-03-08T17:58:20Z</dcterms:modified>
</cp:coreProperties>
</file>