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7" r:id="rId12"/>
    <p:sldId id="268" r:id="rId13"/>
    <p:sldId id="271" r:id="rId14"/>
    <p:sldId id="269" r:id="rId15"/>
    <p:sldId id="273" r:id="rId16"/>
    <p:sldId id="274" r:id="rId17"/>
    <p:sldId id="272" r:id="rId18"/>
    <p:sldId id="275" r:id="rId19"/>
    <p:sldId id="276" r:id="rId20"/>
    <p:sldId id="277" r:id="rId21"/>
    <p:sldId id="278" r:id="rId22"/>
    <p:sldId id="280" r:id="rId23"/>
    <p:sldId id="282" r:id="rId24"/>
    <p:sldId id="283" r:id="rId25"/>
    <p:sldId id="284" r:id="rId26"/>
    <p:sldId id="281" r:id="rId27"/>
    <p:sldId id="279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4108" y="2604920"/>
            <a:ext cx="8144134" cy="1194348"/>
          </a:xfrm>
        </p:spPr>
        <p:txBody>
          <a:bodyPr/>
          <a:lstStyle/>
          <a:p>
            <a:r>
              <a:rPr lang="it-IT" dirty="0" smtClean="0"/>
              <a:t>L.O.G.I.C.A….M.E.N.T.E.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4394039"/>
            <a:ext cx="8989454" cy="1117687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MATEMATICA  ALLA SCUOLA DELL’INFANZIA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SEZ. 5 ANNI                                     DOCENTI: Antonella, Vivanna, Ilaria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Anno scolastico 2016-2017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911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03157" y="103029"/>
            <a:ext cx="740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COSTRUIAMO I SEGNALI STRADALI</a:t>
            </a:r>
            <a:endParaRPr lang="it-IT" sz="36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/>
          <a:stretch/>
        </p:blipFill>
        <p:spPr>
          <a:xfrm>
            <a:off x="2021981" y="896237"/>
            <a:ext cx="3852000" cy="29618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r="7779" b="9269"/>
          <a:stretch/>
        </p:blipFill>
        <p:spPr>
          <a:xfrm>
            <a:off x="5805834" y="896238"/>
            <a:ext cx="3852000" cy="29770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r="17210" b="26907"/>
          <a:stretch/>
        </p:blipFill>
        <p:spPr>
          <a:xfrm>
            <a:off x="7389834" y="3472936"/>
            <a:ext cx="4536000" cy="31967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7476" r="3824" b="812"/>
          <a:stretch/>
        </p:blipFill>
        <p:spPr>
          <a:xfrm>
            <a:off x="181340" y="3472936"/>
            <a:ext cx="4500000" cy="3189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7566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59865" y="103030"/>
            <a:ext cx="665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 PERCORSI E MAPPE</a:t>
            </a:r>
            <a:endParaRPr lang="it-IT" sz="48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4739086" y="1588664"/>
            <a:ext cx="4379156" cy="45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Left"/>
            <a:lightRig rig="threePt" dir="t"/>
          </a:scene3d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/>
          <a:stretch/>
        </p:blipFill>
        <p:spPr>
          <a:xfrm>
            <a:off x="347732" y="934027"/>
            <a:ext cx="4586029" cy="45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ight"/>
            <a:lightRig rig="threePt" dir="t"/>
          </a:scene3d>
        </p:spPr>
      </p:pic>
      <p:sp>
        <p:nvSpPr>
          <p:cNvPr id="7" name="Ovale 6"/>
          <p:cNvSpPr/>
          <p:nvPr/>
        </p:nvSpPr>
        <p:spPr>
          <a:xfrm>
            <a:off x="9222083" y="2163651"/>
            <a:ext cx="2866885" cy="43788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Col maestro Alessandro </a:t>
            </a:r>
            <a:r>
              <a:rPr lang="it-IT" sz="2000" b="1" dirty="0" smtClean="0">
                <a:solidFill>
                  <a:schemeClr val="bg1"/>
                </a:solidFill>
              </a:rPr>
              <a:t>ci spostiamo seguendo </a:t>
            </a:r>
            <a:r>
              <a:rPr lang="it-IT" sz="2000" b="1" dirty="0">
                <a:solidFill>
                  <a:schemeClr val="bg1"/>
                </a:solidFill>
              </a:rPr>
              <a:t>le indicazioni della mappa.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Arriveremo a destinazione</a:t>
            </a:r>
            <a:r>
              <a:rPr lang="it-IT" sz="2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86695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r="9707"/>
          <a:stretch/>
        </p:blipFill>
        <p:spPr>
          <a:xfrm>
            <a:off x="489397" y="501615"/>
            <a:ext cx="4870042" cy="414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ight"/>
            <a:lightRig rig="threePt" dir="t"/>
          </a:scene3d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r="16047" b="7780"/>
          <a:stretch/>
        </p:blipFill>
        <p:spPr>
          <a:xfrm>
            <a:off x="5359439" y="501615"/>
            <a:ext cx="4790941" cy="414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Left"/>
            <a:lightRig rig="threePt" dir="t"/>
          </a:scene3d>
        </p:spPr>
      </p:pic>
      <p:sp>
        <p:nvSpPr>
          <p:cNvPr id="5" name="Freccia a destra 4"/>
          <p:cNvSpPr/>
          <p:nvPr/>
        </p:nvSpPr>
        <p:spPr>
          <a:xfrm>
            <a:off x="1120461" y="4641615"/>
            <a:ext cx="9530366" cy="205418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800" b="1" dirty="0" smtClean="0"/>
              <a:t>Con gli oggetti sperimentiamo tanti percorsi diversi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342516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9" y="1717451"/>
            <a:ext cx="6000000" cy="45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8" r="12344"/>
          <a:stretch/>
        </p:blipFill>
        <p:spPr>
          <a:xfrm>
            <a:off x="7225048" y="2370518"/>
            <a:ext cx="3786389" cy="4229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422500" y="167425"/>
            <a:ext cx="9957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A SPASSO NEL QUARTIERE</a:t>
            </a:r>
          </a:p>
          <a:p>
            <a:pPr algn="ctr"/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9076058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9"/>
          <a:stretch/>
        </p:blipFill>
        <p:spPr>
          <a:xfrm>
            <a:off x="115909" y="294605"/>
            <a:ext cx="4248239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r="24310"/>
          <a:stretch/>
        </p:blipFill>
        <p:spPr>
          <a:xfrm>
            <a:off x="3606084" y="1752332"/>
            <a:ext cx="4159876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r="24446" b="12010"/>
          <a:stretch/>
        </p:blipFill>
        <p:spPr>
          <a:xfrm>
            <a:off x="7259391" y="2917066"/>
            <a:ext cx="4550536" cy="37211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ttangolo con un angolo ritagliato e uno arrotondato 5"/>
          <p:cNvSpPr/>
          <p:nvPr/>
        </p:nvSpPr>
        <p:spPr>
          <a:xfrm>
            <a:off x="4687910" y="103031"/>
            <a:ext cx="5615189" cy="953841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SU MAPPE PREDEFINITE…</a:t>
            </a:r>
            <a:endParaRPr lang="it-IT" sz="2800" b="1" dirty="0"/>
          </a:p>
        </p:txBody>
      </p:sp>
      <p:sp>
        <p:nvSpPr>
          <p:cNvPr id="7" name="Rettangolo con un angolo ritagliato e uno arrotondato 6"/>
          <p:cNvSpPr/>
          <p:nvPr/>
        </p:nvSpPr>
        <p:spPr>
          <a:xfrm>
            <a:off x="115909" y="5832923"/>
            <a:ext cx="6246254" cy="953841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TRACCIAMO IL NOSTRO PERCORSO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9855401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0" y="168229"/>
            <a:ext cx="5945946" cy="39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30" y="2148229"/>
            <a:ext cx="5945946" cy="39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ttangolo con un angolo ritagliato e uno arrotondato 3"/>
          <p:cNvSpPr/>
          <p:nvPr/>
        </p:nvSpPr>
        <p:spPr>
          <a:xfrm>
            <a:off x="128786" y="5631308"/>
            <a:ext cx="9659157" cy="953841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UN PERCORSO STRADALE NEL NOSTRO GIARDINO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0200652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2"/>
          <a:stretch/>
        </p:blipFill>
        <p:spPr>
          <a:xfrm>
            <a:off x="140954" y="180304"/>
            <a:ext cx="3833212" cy="39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5483" r="14575" b="6722"/>
          <a:stretch/>
        </p:blipFill>
        <p:spPr>
          <a:xfrm>
            <a:off x="3215758" y="1260949"/>
            <a:ext cx="5049335" cy="3597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8" b="18572"/>
          <a:stretch/>
        </p:blipFill>
        <p:spPr>
          <a:xfrm>
            <a:off x="6852931" y="3449038"/>
            <a:ext cx="4990587" cy="32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ttangolo con un angolo ritagliato e uno arrotondato 5"/>
          <p:cNvSpPr/>
          <p:nvPr/>
        </p:nvSpPr>
        <p:spPr>
          <a:xfrm>
            <a:off x="4844955" y="84380"/>
            <a:ext cx="5103302" cy="953841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TUTTI IN PISTA…</a:t>
            </a:r>
            <a:endParaRPr lang="it-IT" sz="2800" b="1" dirty="0"/>
          </a:p>
        </p:txBody>
      </p:sp>
      <p:sp>
        <p:nvSpPr>
          <p:cNvPr id="7" name="Rettangolo con un angolo ritagliato e uno arrotondato 6"/>
          <p:cNvSpPr/>
          <p:nvPr/>
        </p:nvSpPr>
        <p:spPr>
          <a:xfrm>
            <a:off x="637123" y="5462327"/>
            <a:ext cx="5103302" cy="953841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…PEDONI E AUTOMOBILISTI!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5376829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" y="3324822"/>
            <a:ext cx="5243244" cy="349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57" y="3324822"/>
            <a:ext cx="5243243" cy="349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29" y="760659"/>
            <a:ext cx="5405406" cy="36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ttangolo con un angolo ritagliato e uno arrotondato 4"/>
          <p:cNvSpPr/>
          <p:nvPr/>
        </p:nvSpPr>
        <p:spPr>
          <a:xfrm>
            <a:off x="82683" y="47352"/>
            <a:ext cx="10581024" cy="636034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800" b="1" dirty="0" smtClean="0"/>
              <a:t>POI, INSIEME UN AMICO, RIPRODUCIAMO IL NOSTRO PERCORSO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7698961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MAGGIORE, MINORE, UGUALE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317528"/>
            <a:ext cx="5424000" cy="40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35" y="2266778"/>
            <a:ext cx="5424000" cy="40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79434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6" y="1378845"/>
            <a:ext cx="6350000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entagono 2"/>
          <p:cNvSpPr/>
          <p:nvPr/>
        </p:nvSpPr>
        <p:spPr>
          <a:xfrm>
            <a:off x="231818" y="244698"/>
            <a:ext cx="9028092" cy="72121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SONO DI PIÙ LE AUTOMOBILI O GLI AUTOMOBILISTI?</a:t>
            </a:r>
            <a:endParaRPr lang="it-IT" sz="2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74" y="2422033"/>
            <a:ext cx="6350000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entagono 4"/>
          <p:cNvSpPr/>
          <p:nvPr/>
        </p:nvSpPr>
        <p:spPr>
          <a:xfrm>
            <a:off x="746974" y="5929916"/>
            <a:ext cx="4559121" cy="72121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GLI AUTOMOBILISTI!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515636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1620592" y="48930"/>
            <a:ext cx="3168000" cy="3060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Accompagnare i bambini nella scoperta del concetto di numero, </a:t>
            </a:r>
            <a:r>
              <a:rPr lang="it-IT" sz="1600" dirty="0"/>
              <a:t>di </a:t>
            </a:r>
            <a:r>
              <a:rPr lang="it-IT" sz="1600" dirty="0" smtClean="0"/>
              <a:t>quantità, di insieme, di maggiore, minore.</a:t>
            </a:r>
          </a:p>
          <a:p>
            <a:pPr algn="ctr"/>
            <a:r>
              <a:rPr lang="it-IT" sz="1600" dirty="0" smtClean="0"/>
              <a:t>Compiere misurazioni con strumenti convenzionali e non</a:t>
            </a:r>
          </a:p>
        </p:txBody>
      </p:sp>
      <p:sp>
        <p:nvSpPr>
          <p:cNvPr id="3" name="Ovale 2"/>
          <p:cNvSpPr/>
          <p:nvPr/>
        </p:nvSpPr>
        <p:spPr>
          <a:xfrm>
            <a:off x="7111485" y="126204"/>
            <a:ext cx="3168000" cy="3060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Guidare il bambino alla scoperta delle forme geometriche e con esse realizzare associazioni, categorizzazioni, raggruppamenti</a:t>
            </a:r>
          </a:p>
        </p:txBody>
      </p:sp>
      <p:sp>
        <p:nvSpPr>
          <p:cNvPr id="4" name="Ovale 3"/>
          <p:cNvSpPr/>
          <p:nvPr/>
        </p:nvSpPr>
        <p:spPr>
          <a:xfrm>
            <a:off x="8521615" y="3631787"/>
            <a:ext cx="3168000" cy="3060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Favorire il vissuto di esperienze dirette da parte dei bambini, sia a livello laboratoriale che esperienziale, stimolando la creazione di un clima collaborativo </a:t>
            </a:r>
          </a:p>
        </p:txBody>
      </p:sp>
      <p:sp>
        <p:nvSpPr>
          <p:cNvPr id="5" name="Ovale 4"/>
          <p:cNvSpPr/>
          <p:nvPr/>
        </p:nvSpPr>
        <p:spPr>
          <a:xfrm>
            <a:off x="461493" y="3631787"/>
            <a:ext cx="3168000" cy="3060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Interiorizzare i concetti topologici e  di direzionalità attraverso la creazione di mappe e percorsi</a:t>
            </a:r>
          </a:p>
        </p:txBody>
      </p:sp>
      <p:sp>
        <p:nvSpPr>
          <p:cNvPr id="7" name="Rettangolo 6"/>
          <p:cNvSpPr/>
          <p:nvPr/>
        </p:nvSpPr>
        <p:spPr>
          <a:xfrm>
            <a:off x="4465695" y="3631787"/>
            <a:ext cx="3078051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b="1" dirty="0" smtClean="0"/>
              <a:t>FINALITÀ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21671626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0" y="1134146"/>
            <a:ext cx="6350000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97" y="2434912"/>
            <a:ext cx="6350000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entagono 4"/>
          <p:cNvSpPr/>
          <p:nvPr/>
        </p:nvSpPr>
        <p:spPr>
          <a:xfrm>
            <a:off x="2367209" y="129594"/>
            <a:ext cx="6825803" cy="72121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CONTIAMO, VERIFICHIAMO..</a:t>
            </a:r>
            <a:endParaRPr lang="it-IT" sz="2800" b="1" dirty="0"/>
          </a:p>
        </p:txBody>
      </p:sp>
      <p:sp>
        <p:nvSpPr>
          <p:cNvPr id="6" name="Pentagono 5"/>
          <p:cNvSpPr/>
          <p:nvPr/>
        </p:nvSpPr>
        <p:spPr>
          <a:xfrm>
            <a:off x="177802" y="5788249"/>
            <a:ext cx="5306095" cy="72121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SONO DI PIÙ LE AUTOMOBILI!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5689523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3" y="1131731"/>
            <a:ext cx="6350000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58" y="2460670"/>
            <a:ext cx="6350000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Pentagono 3"/>
          <p:cNvSpPr/>
          <p:nvPr/>
        </p:nvSpPr>
        <p:spPr>
          <a:xfrm>
            <a:off x="4250742" y="125971"/>
            <a:ext cx="4559122" cy="72121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E ORA?</a:t>
            </a:r>
            <a:endParaRPr lang="it-IT" sz="2800" b="1" dirty="0"/>
          </a:p>
        </p:txBody>
      </p:sp>
      <p:sp>
        <p:nvSpPr>
          <p:cNvPr id="5" name="Pentagono 4"/>
          <p:cNvSpPr/>
          <p:nvPr/>
        </p:nvSpPr>
        <p:spPr>
          <a:xfrm>
            <a:off x="746974" y="5929916"/>
            <a:ext cx="4559121" cy="72121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SONO TANTI UGUALI!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5923041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8956" y="4917677"/>
            <a:ext cx="9613862" cy="588535"/>
          </a:xfrm>
        </p:spPr>
        <p:txBody>
          <a:bodyPr/>
          <a:lstStyle/>
          <a:p>
            <a:pPr algn="ctr"/>
            <a:r>
              <a:rPr lang="it-IT" dirty="0" smtClean="0"/>
              <a:t>DALLE ESPERIENZE…AGLI ELABORATI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b="32220"/>
          <a:stretch/>
        </p:blipFill>
        <p:spPr>
          <a:xfrm>
            <a:off x="881473" y="714396"/>
            <a:ext cx="5767946" cy="32280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4"/>
          <a:stretch/>
        </p:blipFill>
        <p:spPr>
          <a:xfrm>
            <a:off x="6198453" y="362055"/>
            <a:ext cx="5212228" cy="406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38238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 t="3909" r="30596" b="3606"/>
          <a:stretch/>
        </p:blipFill>
        <p:spPr>
          <a:xfrm>
            <a:off x="193205" y="149985"/>
            <a:ext cx="3107374" cy="442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t="10328" r="22083" b="5540"/>
          <a:stretch/>
        </p:blipFill>
        <p:spPr>
          <a:xfrm>
            <a:off x="2761708" y="2212380"/>
            <a:ext cx="3113437" cy="442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t="7138" r="22975" b="6462"/>
          <a:stretch/>
        </p:blipFill>
        <p:spPr>
          <a:xfrm rot="16200000">
            <a:off x="5862038" y="-414131"/>
            <a:ext cx="3284782" cy="46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9369" r="1999" b="6530"/>
          <a:stretch/>
        </p:blipFill>
        <p:spPr>
          <a:xfrm>
            <a:off x="7005424" y="3256380"/>
            <a:ext cx="4874699" cy="338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Pentagono 6"/>
          <p:cNvSpPr/>
          <p:nvPr/>
        </p:nvSpPr>
        <p:spPr>
          <a:xfrm>
            <a:off x="0" y="5547976"/>
            <a:ext cx="2987899" cy="109240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FORME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5608660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9" t="4315" r="22079" b="11110"/>
          <a:stretch/>
        </p:blipFill>
        <p:spPr>
          <a:xfrm>
            <a:off x="231843" y="203426"/>
            <a:ext cx="2720991" cy="370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8574" r="27961" b="8879"/>
          <a:stretch/>
        </p:blipFill>
        <p:spPr>
          <a:xfrm>
            <a:off x="5838807" y="242062"/>
            <a:ext cx="2760499" cy="370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3" t="6953" r="24513" b="7054"/>
          <a:stretch/>
        </p:blipFill>
        <p:spPr>
          <a:xfrm>
            <a:off x="2812590" y="2331128"/>
            <a:ext cx="3087188" cy="432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 t="9791" r="13353" b="10704"/>
          <a:stretch/>
        </p:blipFill>
        <p:spPr>
          <a:xfrm>
            <a:off x="8599306" y="2511128"/>
            <a:ext cx="2957149" cy="41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eccia a destra 5"/>
          <p:cNvSpPr/>
          <p:nvPr/>
        </p:nvSpPr>
        <p:spPr>
          <a:xfrm>
            <a:off x="0" y="4803820"/>
            <a:ext cx="2952834" cy="184730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800" b="1" dirty="0" smtClean="0"/>
              <a:t>     MAPPE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9875530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t="14372" r="12614" b="17752"/>
          <a:stretch/>
        </p:blipFill>
        <p:spPr>
          <a:xfrm rot="10800000">
            <a:off x="256439" y="281206"/>
            <a:ext cx="4882229" cy="331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t="9099" r="11735" b="16536"/>
          <a:stretch/>
        </p:blipFill>
        <p:spPr>
          <a:xfrm>
            <a:off x="5786817" y="241149"/>
            <a:ext cx="4924799" cy="342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0642" r="7949" b="19324"/>
          <a:stretch/>
        </p:blipFill>
        <p:spPr>
          <a:xfrm rot="10800000">
            <a:off x="3713318" y="3305407"/>
            <a:ext cx="5102264" cy="345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eccia a destra 4"/>
          <p:cNvSpPr/>
          <p:nvPr/>
        </p:nvSpPr>
        <p:spPr>
          <a:xfrm>
            <a:off x="-1" y="4803820"/>
            <a:ext cx="3400023" cy="184730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800" b="1" dirty="0" smtClean="0"/>
              <a:t>    PERCORSI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5014093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7" t="11802" r="9099" b="10046"/>
          <a:stretch/>
        </p:blipFill>
        <p:spPr>
          <a:xfrm>
            <a:off x="860623" y="360609"/>
            <a:ext cx="5048519" cy="37219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7966" r="14394" b="8270"/>
          <a:stretch/>
        </p:blipFill>
        <p:spPr>
          <a:xfrm>
            <a:off x="6310648" y="1255692"/>
            <a:ext cx="3799267" cy="5318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eccia a destra 4"/>
          <p:cNvSpPr/>
          <p:nvPr/>
        </p:nvSpPr>
        <p:spPr>
          <a:xfrm>
            <a:off x="0" y="4727358"/>
            <a:ext cx="4726547" cy="184730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800" b="1" dirty="0" smtClean="0"/>
              <a:t>      LA STRADA PER..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6303144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t="11616" r="16558" b="8880"/>
          <a:stretch/>
        </p:blipFill>
        <p:spPr>
          <a:xfrm>
            <a:off x="309093" y="399976"/>
            <a:ext cx="3309428" cy="51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4924" r="12770" b="7662"/>
          <a:stretch/>
        </p:blipFill>
        <p:spPr>
          <a:xfrm>
            <a:off x="7908367" y="656822"/>
            <a:ext cx="3356353" cy="51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11414" r="13313" b="7257"/>
          <a:stretch/>
        </p:blipFill>
        <p:spPr>
          <a:xfrm>
            <a:off x="3966841" y="1378040"/>
            <a:ext cx="3593206" cy="5164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entagono 4"/>
          <p:cNvSpPr/>
          <p:nvPr/>
        </p:nvSpPr>
        <p:spPr>
          <a:xfrm>
            <a:off x="0" y="5547976"/>
            <a:ext cx="3966841" cy="109240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CORRISPONDENZE, QUANTIFICAZIONI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483405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13562" r="16264" b="18021"/>
          <a:stretch/>
        </p:blipFill>
        <p:spPr>
          <a:xfrm rot="10800000">
            <a:off x="3772162" y="156119"/>
            <a:ext cx="4555633" cy="313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21758" r="7679" b="21048"/>
          <a:stretch/>
        </p:blipFill>
        <p:spPr>
          <a:xfrm>
            <a:off x="206759" y="3170183"/>
            <a:ext cx="5101786" cy="349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13544" r="7138" b="23989"/>
          <a:stretch/>
        </p:blipFill>
        <p:spPr>
          <a:xfrm rot="10800000">
            <a:off x="7087556" y="3170183"/>
            <a:ext cx="4931885" cy="349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Pentagono 5"/>
          <p:cNvSpPr/>
          <p:nvPr/>
        </p:nvSpPr>
        <p:spPr>
          <a:xfrm>
            <a:off x="-1" y="885823"/>
            <a:ext cx="3953815" cy="109240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TUTTO IN ORDINE..</a:t>
            </a:r>
            <a:endParaRPr lang="it-IT" sz="2800" b="1" dirty="0"/>
          </a:p>
        </p:txBody>
      </p:sp>
      <p:sp>
        <p:nvSpPr>
          <p:cNvPr id="7" name="Rettangolo con un angolo ritagliato e uno arrotondato 6"/>
          <p:cNvSpPr/>
          <p:nvPr/>
        </p:nvSpPr>
        <p:spPr>
          <a:xfrm>
            <a:off x="5339970" y="5962918"/>
            <a:ext cx="1747585" cy="803307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FINE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9596737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/>
              <a:t>LA MATEMATICA NELLE ROUTINE</a:t>
            </a:r>
            <a:endParaRPr lang="it-IT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946" r="18833" b="25014"/>
          <a:stretch/>
        </p:blipFill>
        <p:spPr>
          <a:xfrm>
            <a:off x="2923488" y="2150773"/>
            <a:ext cx="6428585" cy="45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68182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509" r="4261" b="4567"/>
          <a:stretch/>
        </p:blipFill>
        <p:spPr>
          <a:xfrm>
            <a:off x="218941" y="138090"/>
            <a:ext cx="4814910" cy="3676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1"/>
          <a:stretch/>
        </p:blipFill>
        <p:spPr>
          <a:xfrm>
            <a:off x="6132222" y="99454"/>
            <a:ext cx="4229100" cy="47236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t="11859" r="15792" b="913"/>
          <a:stretch/>
        </p:blipFill>
        <p:spPr>
          <a:xfrm>
            <a:off x="3511953" y="3017279"/>
            <a:ext cx="4185634" cy="3688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0" y="3964408"/>
            <a:ext cx="3348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CONTIAMO…</a:t>
            </a:r>
            <a:endParaRPr lang="it-IT" sz="4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861033" y="5125792"/>
            <a:ext cx="4292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 BAMBINI PRESENTI, </a:t>
            </a:r>
          </a:p>
          <a:p>
            <a:r>
              <a:rPr lang="it-IT" sz="2400" dirty="0" smtClean="0"/>
              <a:t>CHI SI FERMA PER IL PRANZO E CHI SI FERMA PER IL RIPOSO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769602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35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168229"/>
            <a:ext cx="5945946" cy="39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3635"/>
          <a:stretch/>
        </p:blipFill>
        <p:spPr>
          <a:xfrm>
            <a:off x="6503828" y="2663442"/>
            <a:ext cx="5479534" cy="39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6248113" y="116715"/>
            <a:ext cx="4389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 SEGRETARI ANNOTANO </a:t>
            </a:r>
          </a:p>
          <a:p>
            <a:r>
              <a:rPr lang="it-IT" sz="2400" b="1" dirty="0" smtClean="0"/>
              <a:t>CON SCRUPOLO LE PRSENZE…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51178" y="4924992"/>
            <a:ext cx="51969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400" b="1" dirty="0" smtClean="0"/>
              <a:t>..E AL TERMINE DELLA SETTIMANA </a:t>
            </a:r>
          </a:p>
          <a:p>
            <a:pPr algn="just"/>
            <a:r>
              <a:rPr lang="it-IT" sz="2400" b="1" dirty="0" smtClean="0"/>
              <a:t>CONFRONTANO E VERIFICANO </a:t>
            </a:r>
          </a:p>
          <a:p>
            <a:pPr algn="just"/>
            <a:r>
              <a:rPr lang="it-IT" sz="2400" b="1" dirty="0" smtClean="0"/>
              <a:t>QUALI SONO I GIORNI CON PIÙ E </a:t>
            </a:r>
          </a:p>
          <a:p>
            <a:pPr algn="just"/>
            <a:r>
              <a:rPr lang="it-IT" sz="2400" b="1" dirty="0" smtClean="0"/>
              <a:t>MENO BAMBINI PRESENTI A SCUOLA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8458810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5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36385" y="85055"/>
            <a:ext cx="7392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MISURIAMO IL TEMPO CHE PASSA</a:t>
            </a:r>
          </a:p>
          <a:p>
            <a:pPr algn="ctr"/>
            <a:r>
              <a:rPr lang="it-IT" sz="3200" b="1" dirty="0" smtClean="0"/>
              <a:t>PRESENTIAMO….IL TUBO DEL TEMPO</a:t>
            </a:r>
            <a:endParaRPr lang="it-IT" sz="3200" b="1" dirty="0"/>
          </a:p>
        </p:txBody>
      </p:sp>
      <p:sp>
        <p:nvSpPr>
          <p:cNvPr id="5" name="Rettangolo 4"/>
          <p:cNvSpPr/>
          <p:nvPr/>
        </p:nvSpPr>
        <p:spPr>
          <a:xfrm>
            <a:off x="4730455" y="2198005"/>
            <a:ext cx="7200000" cy="4320000"/>
          </a:xfrm>
          <a:prstGeom prst="rect">
            <a:avLst/>
          </a:prstGeom>
          <a:ln w="38100">
            <a:solidFill>
              <a:schemeClr val="bg1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Cosa c’è di nuovo stamattina in classe???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dirty="0"/>
              <a:t>Quelle due cose, il tubo e i numeri.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dirty="0"/>
              <a:t>Quelli servono perché adesso siamo nel 2017.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dirty="0"/>
              <a:t>e il numeri li fermiamo quando siamo al 2017.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dirty="0"/>
              <a:t>I numeri servono per contare.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dirty="0"/>
              <a:t>Servono che quando chiami un amico dici uno.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dirty="0"/>
              <a:t>Si ma però c’è solo un foglio 1, c’è solo un numero1.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dirty="0"/>
              <a:t>No ci sono tanti numeri vedi? Perché servono per contarci.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dirty="0"/>
              <a:t>Si! Si possono contare i bambini che mangiano e i bambini che dormono.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dirty="0"/>
              <a:t>Si contano i giorni ……. E la data, il numerino.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2" t="6546" r="26834" b="1014"/>
          <a:stretch/>
        </p:blipFill>
        <p:spPr>
          <a:xfrm>
            <a:off x="425002" y="639383"/>
            <a:ext cx="1970467" cy="5869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19323" r="33865" b="22468"/>
          <a:stretch/>
        </p:blipFill>
        <p:spPr>
          <a:xfrm>
            <a:off x="2653050" y="1609858"/>
            <a:ext cx="2335612" cy="342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61086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54569" y="4791414"/>
            <a:ext cx="8470006" cy="1923281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1600" b="1" dirty="0"/>
              <a:t>Cos’è che misura il tempo?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600" dirty="0"/>
              <a:t>L’orologio ma anche il calendario.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600" dirty="0"/>
              <a:t>Io ho una cosa che mi dice quando l’acqua è bollente, il termometro.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600" dirty="0"/>
              <a:t>Per misurare il tempo usiamo l’orologio, la settimana, il mese, il calendario e l’anno.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600" dirty="0"/>
              <a:t>Il numero lo mettiamo nel nostro tubo del tempo.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600" dirty="0"/>
              <a:t>L’orologio misura i minuti, le ore, i secondi che ci sono in una giornata.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600" dirty="0"/>
              <a:t>Chi non ha un orologio ci sono le campane che battono le ore.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3513" y="1024373"/>
            <a:ext cx="3193959" cy="569032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b="1" dirty="0"/>
              <a:t>E il tubo ??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600" dirty="0"/>
              <a:t>Serve a misurare se siamo alti oppure no.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600" dirty="0"/>
              <a:t>Serve per mettere i numeri nel tubo per vederli meglio.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600" dirty="0"/>
              <a:t>Oppure per attaccare le foto di quelli che sono assenti …sembra un binocolo.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600" dirty="0"/>
              <a:t>Di numeri ce ne sono tanti e l’ultimo è il 31 e ci fa venire in mente la data</a:t>
            </a:r>
            <a:r>
              <a:rPr lang="it-IT" sz="1600" dirty="0" smtClean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it-IT" sz="1600" dirty="0" smtClean="0"/>
          </a:p>
          <a:p>
            <a:pPr algn="ctr"/>
            <a:r>
              <a:rPr lang="it-IT" b="1" dirty="0" smtClean="0"/>
              <a:t>Perché 31?</a:t>
            </a:r>
          </a:p>
          <a:p>
            <a:pPr algn="ctr"/>
            <a:endParaRPr lang="it-IT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Perché </a:t>
            </a:r>
            <a:r>
              <a:rPr lang="it-IT" sz="1600" dirty="0"/>
              <a:t>al massimo nel mese ci sono </a:t>
            </a:r>
            <a:r>
              <a:rPr lang="it-IT" sz="1600" dirty="0" smtClean="0"/>
              <a:t>31 giorni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Sono </a:t>
            </a:r>
            <a:r>
              <a:rPr lang="it-IT" sz="1600" dirty="0"/>
              <a:t>gli stessi numeri della data.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600" dirty="0"/>
              <a:t>Sotto c’è scritto gennaio.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600" dirty="0"/>
              <a:t>Il tubo misura i numeri.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66" y="113462"/>
            <a:ext cx="4572000" cy="45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0309266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9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1" r="-1"/>
          <a:stretch/>
        </p:blipFill>
        <p:spPr>
          <a:xfrm>
            <a:off x="334851" y="1134146"/>
            <a:ext cx="5570589" cy="432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/>
          <a:stretch/>
        </p:blipFill>
        <p:spPr>
          <a:xfrm>
            <a:off x="6233374" y="2293245"/>
            <a:ext cx="5641965" cy="432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2469009" y="215969"/>
            <a:ext cx="752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QUANTO SONO LUNGHI I MESI?</a:t>
            </a:r>
            <a:endParaRPr lang="it-IT" sz="4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71976" y="5874728"/>
            <a:ext cx="4517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ADESSO LI MISURIAMO!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9947078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b="1" dirty="0" smtClean="0"/>
              <a:t>FORME, MAPPE E PERCORSI</a:t>
            </a:r>
            <a:endParaRPr lang="it-IT" sz="48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17736" r="5651" b="29533"/>
          <a:stretch/>
        </p:blipFill>
        <p:spPr>
          <a:xfrm>
            <a:off x="589697" y="2538260"/>
            <a:ext cx="8436917" cy="36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ight"/>
            <a:lightRig rig="threePt" dir="t"/>
          </a:scene3d>
        </p:spPr>
      </p:pic>
      <p:sp>
        <p:nvSpPr>
          <p:cNvPr id="4" name="Rettangolo 3"/>
          <p:cNvSpPr/>
          <p:nvPr/>
        </p:nvSpPr>
        <p:spPr>
          <a:xfrm>
            <a:off x="8583169" y="1497352"/>
            <a:ext cx="3516928" cy="5110712"/>
          </a:xfrm>
          <a:prstGeom prst="rect">
            <a:avLst/>
          </a:prstGeom>
          <a:ln w="38100">
            <a:solidFill>
              <a:schemeClr val="bg1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1600" dirty="0" smtClean="0"/>
              <a:t>Nella strada….</a:t>
            </a:r>
          </a:p>
          <a:p>
            <a:pPr algn="ctr"/>
            <a:r>
              <a:rPr lang="it-IT" sz="1600" dirty="0" smtClean="0"/>
              <a:t>Ci sono le macchine, i semafori, le biciclette, i camion mangia pattume, i camion della pizza, gli autobus….ci sono gli uomini che vanno a piedi, sono i pedoni e non inquinano, quelli che vanno in macchina inquinano…. Nella strada ci sono i cartelli, dicono alle macchine cosa devono fare…ci sono le frecce…oppure i disegni…ci sono le strisce pedonali, servono a far passare le macchine…servono a noi, ci passo sopra per andare all’altro marciapiede, però le macchine si devono fermare…ci sono i poliziotti e i vigili…fanno le multe…mettono in galera i ladri…ci sono le rotonde, si chiamano così perché sono a forma di cerchio…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6222303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658</TotalTime>
  <Words>708</Words>
  <Application>Microsoft Office PowerPoint</Application>
  <PresentationFormat>Personalizzato</PresentationFormat>
  <Paragraphs>83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Berlino</vt:lpstr>
      <vt:lpstr>L.O.G.I.C.A….M.E.N.T.E.</vt:lpstr>
      <vt:lpstr>Presentazione standard di PowerPoint</vt:lpstr>
      <vt:lpstr>LA MATEMATICA NELLE ROUTINE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FORME, MAPPE E PERCORSI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MAGGIORE, MINORE, UGUALE</vt:lpstr>
      <vt:lpstr>Presentazione standard di PowerPoint</vt:lpstr>
      <vt:lpstr>Presentazione standard di PowerPoint</vt:lpstr>
      <vt:lpstr>Presentazione standard di PowerPoint</vt:lpstr>
      <vt:lpstr>DALLE ESPERIENZE…AGLI ELABORATI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L.O.G.I.C.A….M.E.N.T.E.</dc:title>
  <dc:creator>Vivanna</dc:creator>
  <cp:lastModifiedBy>utente</cp:lastModifiedBy>
  <cp:revision>77</cp:revision>
  <dcterms:created xsi:type="dcterms:W3CDTF">2017-03-08T17:09:38Z</dcterms:created>
  <dcterms:modified xsi:type="dcterms:W3CDTF">2017-05-19T12:30:24Z</dcterms:modified>
</cp:coreProperties>
</file>