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4" r:id="rId14"/>
    <p:sldId id="269" r:id="rId15"/>
    <p:sldId id="270" r:id="rId16"/>
    <p:sldId id="276" r:id="rId17"/>
    <p:sldId id="271" r:id="rId18"/>
    <p:sldId id="272" r:id="rId19"/>
    <p:sldId id="273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5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09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96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096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863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321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789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2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04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934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12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69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CCB92B2-EF68-4776-B7CC-003857139E47}" type="datetimeFigureOut">
              <a:rPr lang="it-IT" smtClean="0"/>
              <a:pPr/>
              <a:t>21/06/2017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B9C1B1B-0ABC-472E-8FB1-CC61BE2C273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88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569" y="1405718"/>
            <a:ext cx="9966960" cy="3035808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C84516"/>
                </a:solidFill>
                <a:latin typeface="Calibri" panose="020F0502020204030204" pitchFamily="34" charset="0"/>
              </a:rPr>
              <a:t>Laboratorio linguistico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9492" y="4840580"/>
            <a:ext cx="10851095" cy="1431431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IL METALINGUAGGIO NELLA SCUOLA DELL’INFANZIA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LABORATORIO DI INTERSEZIONE PER I BAMBINI DI 5 ANNI ( sez. omogenea e mista)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SCUOLA DELL’INFANZIA S. AGOSTINO                            DOCENTE: PRANDINI VIVANNA</a:t>
            </a:r>
          </a:p>
        </p:txBody>
      </p:sp>
    </p:spTree>
    <p:extLst>
      <p:ext uri="{BB962C8B-B14F-4D97-AF65-F5344CB8AC3E}">
        <p14:creationId xmlns:p14="http://schemas.microsoft.com/office/powerpoint/2010/main" val="12469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78040" y="56886"/>
            <a:ext cx="972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84516"/>
                </a:solidFill>
                <a:latin typeface="Calibri" panose="020F0502020204030204" pitchFamily="34" charset="0"/>
              </a:rPr>
              <a:t>ORA POSSO METTERE LE PAROLE NELLE SCATOLE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9723" r="4784" b="6717"/>
          <a:stretch/>
        </p:blipFill>
        <p:spPr>
          <a:xfrm>
            <a:off x="103029" y="657380"/>
            <a:ext cx="485533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4" r="16794"/>
          <a:stretch/>
        </p:blipFill>
        <p:spPr>
          <a:xfrm>
            <a:off x="3731543" y="1603058"/>
            <a:ext cx="4766732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2" t="7831" b="12665"/>
          <a:stretch/>
        </p:blipFill>
        <p:spPr>
          <a:xfrm>
            <a:off x="7271451" y="3076778"/>
            <a:ext cx="4675851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282260" y="5678308"/>
            <a:ext cx="449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CONTO LE SILLABE….</a:t>
            </a:r>
          </a:p>
        </p:txBody>
      </p:sp>
    </p:spTree>
    <p:extLst>
      <p:ext uri="{BB962C8B-B14F-4D97-AF65-F5344CB8AC3E}">
        <p14:creationId xmlns:p14="http://schemas.microsoft.com/office/powerpoint/2010/main" val="5965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9370" r="8287" b="10586"/>
          <a:stretch/>
        </p:blipFill>
        <p:spPr>
          <a:xfrm>
            <a:off x="141668" y="605308"/>
            <a:ext cx="482837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9330" r="-203" b="10895"/>
          <a:stretch/>
        </p:blipFill>
        <p:spPr>
          <a:xfrm>
            <a:off x="6937227" y="605308"/>
            <a:ext cx="512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t="13155" r="83" b="6801"/>
          <a:stretch/>
        </p:blipFill>
        <p:spPr>
          <a:xfrm>
            <a:off x="3571743" y="3136005"/>
            <a:ext cx="5055405" cy="3600000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perspectiveAbove"/>
            <a:lightRig rig="threePt" dir="t"/>
          </a:scene3d>
        </p:spPr>
      </p:pic>
      <p:sp>
        <p:nvSpPr>
          <p:cNvPr id="5" name="CasellaDiTesto 4"/>
          <p:cNvSpPr txBox="1"/>
          <p:nvPr/>
        </p:nvSpPr>
        <p:spPr>
          <a:xfrm>
            <a:off x="1996336" y="0"/>
            <a:ext cx="8206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E METTO LE PAROLE NELLA SCATOLA GIUSTA</a:t>
            </a:r>
          </a:p>
        </p:txBody>
      </p:sp>
    </p:spTree>
    <p:extLst>
      <p:ext uri="{BB962C8B-B14F-4D97-AF65-F5344CB8AC3E}">
        <p14:creationId xmlns:p14="http://schemas.microsoft.com/office/powerpoint/2010/main" val="21773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682519"/>
            <a:ext cx="1953114" cy="174752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-28116" y="68270"/>
            <a:ext cx="1205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ORA RANA BALLERINA MI AIUTA A SENTIRE IL PRIMO SUONO DELLE PAROLE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0304" y="6145892"/>
            <a:ext cx="1081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FACCIO UN SALTO SULLA FOGLIA E DICO IL PRIMO PEZZO DELLA PAROLA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t="15446" r="22484" b="8422"/>
          <a:stretch/>
        </p:blipFill>
        <p:spPr>
          <a:xfrm>
            <a:off x="4332430" y="2678107"/>
            <a:ext cx="3232598" cy="321971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18010" r="22386" b="5432"/>
          <a:stretch/>
        </p:blipFill>
        <p:spPr>
          <a:xfrm>
            <a:off x="8372151" y="952031"/>
            <a:ext cx="2743200" cy="4861417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perspectiveLeft"/>
            <a:lightRig rig="threePt" dir="t"/>
          </a:scene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18107" r="18431" b="5431"/>
          <a:stretch/>
        </p:blipFill>
        <p:spPr>
          <a:xfrm>
            <a:off x="898018" y="955072"/>
            <a:ext cx="2627290" cy="4855336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154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91591" y="171301"/>
            <a:ext cx="904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METTO IL DITO SULLA FOGLIA E DICO LA PRIMA SILLABA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966" r="12772" b="6444"/>
          <a:stretch/>
        </p:blipFill>
        <p:spPr>
          <a:xfrm>
            <a:off x="272378" y="880051"/>
            <a:ext cx="3390481" cy="49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13848" r="15205" b="8473"/>
          <a:stretch/>
        </p:blipFill>
        <p:spPr>
          <a:xfrm>
            <a:off x="4353931" y="1465770"/>
            <a:ext cx="3464417" cy="4932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8170" r="11148" b="6445"/>
          <a:stretch/>
        </p:blipFill>
        <p:spPr>
          <a:xfrm>
            <a:off x="8509421" y="880051"/>
            <a:ext cx="3433933" cy="49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3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87" y="374621"/>
            <a:ext cx="1776956" cy="1776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137375" y="-13252"/>
            <a:ext cx="1205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GUFO PROFESSORE MI INSEGNA TANTI GIOCHI CON LA SILLABA INIZIALE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8" y="586586"/>
            <a:ext cx="4648650" cy="3096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51" y="603577"/>
            <a:ext cx="4648650" cy="3096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8366" r="20711" b="7564"/>
          <a:stretch/>
        </p:blipFill>
        <p:spPr>
          <a:xfrm>
            <a:off x="4135587" y="2101278"/>
            <a:ext cx="3837904" cy="302653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3794974" y="5505543"/>
            <a:ext cx="473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RIEMPIAMO LE SCATOLE DI PAROLE,</a:t>
            </a:r>
          </a:p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MA DOBBIAMO FARE ATTENZIONE ALLA SILLABA INIZIALE!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6775" r="8312"/>
          <a:stretch/>
        </p:blipFill>
        <p:spPr>
          <a:xfrm>
            <a:off x="8076467" y="2823625"/>
            <a:ext cx="3973334" cy="3312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11127"/>
          <a:stretch/>
        </p:blipFill>
        <p:spPr>
          <a:xfrm>
            <a:off x="121346" y="2850152"/>
            <a:ext cx="4014241" cy="3312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00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28812" y="38637"/>
            <a:ext cx="473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UN TRENINO DI PAROLE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05" y="747780"/>
            <a:ext cx="4270272" cy="2844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0" y="2283703"/>
            <a:ext cx="4486488" cy="2988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54" y="2283703"/>
            <a:ext cx="4486488" cy="2988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548685" y="5656975"/>
            <a:ext cx="8960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ATTENZIONE BAMBINI, CONTROLLATE IL VOSTRO BIGLIETTO;</a:t>
            </a:r>
          </a:p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CON CHE SILLABA INIZIA? BRAVI, SIETE SALITI SUL TRENO GIUSTO! </a:t>
            </a:r>
          </a:p>
        </p:txBody>
      </p:sp>
    </p:spTree>
    <p:extLst>
      <p:ext uri="{BB962C8B-B14F-4D97-AF65-F5344CB8AC3E}">
        <p14:creationId xmlns:p14="http://schemas.microsoft.com/office/powerpoint/2010/main" val="27076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7560" r="9255" b="5837"/>
          <a:stretch/>
        </p:blipFill>
        <p:spPr>
          <a:xfrm>
            <a:off x="416418" y="418528"/>
            <a:ext cx="3743324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8169" r="14664" b="7459"/>
          <a:stretch/>
        </p:blipFill>
        <p:spPr>
          <a:xfrm rot="654548">
            <a:off x="8071932" y="418528"/>
            <a:ext cx="3739846" cy="532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8169" r="14125" b="9893"/>
          <a:stretch/>
        </p:blipFill>
        <p:spPr>
          <a:xfrm>
            <a:off x="4365939" y="1403797"/>
            <a:ext cx="3593205" cy="5203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4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93183"/>
            <a:ext cx="1186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È ARRIVATO UN BASTIMENTO CARICO DI PAROLE CHE INIZIANO CON…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6376"/>
          <a:stretch/>
        </p:blipFill>
        <p:spPr>
          <a:xfrm>
            <a:off x="275294" y="865524"/>
            <a:ext cx="4604961" cy="3348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/>
          <a:stretch/>
        </p:blipFill>
        <p:spPr>
          <a:xfrm>
            <a:off x="7147775" y="865524"/>
            <a:ext cx="4665993" cy="3348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r="5941"/>
          <a:stretch/>
        </p:blipFill>
        <p:spPr>
          <a:xfrm>
            <a:off x="3747751" y="2895053"/>
            <a:ext cx="4958367" cy="3780000"/>
          </a:xfrm>
          <a:prstGeom prst="ellipse">
            <a:avLst/>
          </a:prstGeom>
          <a:ln w="762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348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b="18158"/>
          <a:stretch/>
        </p:blipFill>
        <p:spPr>
          <a:xfrm>
            <a:off x="417312" y="371609"/>
            <a:ext cx="6010472" cy="3888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2"/>
          <a:stretch/>
        </p:blipFill>
        <p:spPr>
          <a:xfrm>
            <a:off x="5130980" y="2432228"/>
            <a:ext cx="6111990" cy="38880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4" name="CasellaDiTesto 3"/>
          <p:cNvSpPr txBox="1"/>
          <p:nvPr/>
        </p:nvSpPr>
        <p:spPr>
          <a:xfrm>
            <a:off x="6297770" y="617089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IL DOMINO…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5126188"/>
            <a:ext cx="523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E LA TOMBOLA DELLA SILLABA INIZIALE</a:t>
            </a:r>
          </a:p>
        </p:txBody>
      </p:sp>
    </p:spTree>
    <p:extLst>
      <p:ext uri="{BB962C8B-B14F-4D97-AF65-F5344CB8AC3E}">
        <p14:creationId xmlns:p14="http://schemas.microsoft.com/office/powerpoint/2010/main" val="8150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0304" y="197707"/>
            <a:ext cx="1186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ORA POSSIAMO AIUTARE ORSETTO A METTERE LE PAROLE NELLE SCATOLE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63" y="1472044"/>
            <a:ext cx="600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1" y="1060144"/>
            <a:ext cx="6000000" cy="45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935285" y="6122334"/>
            <a:ext cx="523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TUTTI AL LAVORO!</a:t>
            </a:r>
          </a:p>
        </p:txBody>
      </p:sp>
    </p:spTree>
    <p:extLst>
      <p:ext uri="{BB962C8B-B14F-4D97-AF65-F5344CB8AC3E}">
        <p14:creationId xmlns:p14="http://schemas.microsoft.com/office/powerpoint/2010/main" val="35134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1527" y="111145"/>
            <a:ext cx="6103684" cy="700225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rgbClr val="C84516"/>
                </a:solidFill>
                <a:latin typeface="Calibri" panose="020F0502020204030204" pitchFamily="34" charset="0"/>
              </a:rPr>
              <a:t>PREMESSA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811370"/>
            <a:ext cx="12192000" cy="5383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</a:rPr>
              <a:t>Emila </a:t>
            </a:r>
            <a:r>
              <a:rPr lang="it-IT" sz="1800" dirty="0" err="1">
                <a:latin typeface="Calibri" panose="020F0502020204030204" pitchFamily="34" charset="0"/>
              </a:rPr>
              <a:t>Ferrerio</a:t>
            </a:r>
            <a:r>
              <a:rPr lang="it-IT" sz="1800" dirty="0">
                <a:latin typeface="Calibri" panose="020F0502020204030204" pitchFamily="34" charset="0"/>
              </a:rPr>
              <a:t> e Ana </a:t>
            </a:r>
            <a:r>
              <a:rPr lang="it-IT" sz="1800" dirty="0" err="1">
                <a:latin typeface="Calibri" panose="020F0502020204030204" pitchFamily="34" charset="0"/>
              </a:rPr>
              <a:t>Teberosky</a:t>
            </a:r>
            <a:r>
              <a:rPr lang="it-IT" sz="1800" dirty="0">
                <a:latin typeface="Calibri" panose="020F0502020204030204" pitchFamily="34" charset="0"/>
              </a:rPr>
              <a:t>, ricercatrici argentine di impronta piagetiana, negli anni ’80 hanno condotto una ricerca psicolinguistica sull’apprendimento della letto-scrittura nei bambini dai 4 ai 6 anni in modo tale da poter evidenziare “la scrittura così come il bambino la vede e la lettura così come la intende…”</a:t>
            </a:r>
          </a:p>
          <a:p>
            <a:pPr marL="0" indent="0">
              <a:buNone/>
            </a:pPr>
            <a:r>
              <a:rPr lang="it-IT" sz="1800" dirty="0">
                <a:latin typeface="Calibri" panose="020F0502020204030204" pitchFamily="34" charset="0"/>
              </a:rPr>
              <a:t>Le ricercatrici hanno rilevato che il percorso attraverso il quale il bambino scopre la lingua scritta si snoda in diverse fasi. I livelli di concettualizzazione rilevati sono:</a:t>
            </a:r>
          </a:p>
          <a:p>
            <a:pPr lvl="0"/>
            <a:r>
              <a:rPr lang="it-IT" sz="1800" b="1" dirty="0">
                <a:latin typeface="Calibri" panose="020F0502020204030204" pitchFamily="34" charset="0"/>
              </a:rPr>
              <a:t>Livello logografico</a:t>
            </a:r>
            <a:r>
              <a:rPr lang="it-IT" sz="1800" dirty="0">
                <a:latin typeface="Calibri" panose="020F0502020204030204" pitchFamily="34" charset="0"/>
              </a:rPr>
              <a:t>: la fase degli scarabocchi, durante la quale il bambino scrive in modo non convenzionale, segnando ghirigori che imitano la scrittura corsiva.</a:t>
            </a:r>
          </a:p>
          <a:p>
            <a:pPr lvl="0"/>
            <a:r>
              <a:rPr lang="it-IT" sz="1800" b="1" dirty="0">
                <a:latin typeface="Calibri" panose="020F0502020204030204" pitchFamily="34" charset="0"/>
              </a:rPr>
              <a:t>Livello preconvenzionale</a:t>
            </a:r>
            <a:r>
              <a:rPr lang="it-IT" sz="1800" dirty="0">
                <a:latin typeface="Calibri" panose="020F0502020204030204" pitchFamily="34" charset="0"/>
              </a:rPr>
              <a:t>: il bambino usa lettere dell’alfabeto combinate a caso (es. lettere del proprio nome, se le conosce); dà valore non alla lunghezza della parola, ma al suo significato; per questo se vuole scrivere il nome di un oggetto grande usa molte lettere, mentre se vuole scrivere il nome di un oggetto piccolo ne scrive poche.</a:t>
            </a:r>
          </a:p>
          <a:p>
            <a:pPr lvl="0"/>
            <a:r>
              <a:rPr lang="it-IT" sz="1800" b="1" dirty="0">
                <a:latin typeface="Calibri" panose="020F0502020204030204" pitchFamily="34" charset="0"/>
              </a:rPr>
              <a:t>Livello sillabico preconvenzionale</a:t>
            </a:r>
            <a:r>
              <a:rPr lang="it-IT" sz="1800" dirty="0">
                <a:latin typeface="Calibri" panose="020F0502020204030204" pitchFamily="34" charset="0"/>
              </a:rPr>
              <a:t>: il bambino collega ogni sillaba a una lettera, che però non ha corrispondenza reale con il suono della parola; in questa fase inizia a ipotizzare che ad ogni suono corrisponde una lettera (per una parola trisillabica scriverà tre lettere che conosce, ma non necessariamente contenute nella parola)</a:t>
            </a:r>
          </a:p>
          <a:p>
            <a:pPr lvl="0"/>
            <a:r>
              <a:rPr lang="it-IT" sz="1800" b="1" dirty="0">
                <a:latin typeface="Calibri" panose="020F0502020204030204" pitchFamily="34" charset="0"/>
              </a:rPr>
              <a:t>Livello sillabico convenzionale</a:t>
            </a:r>
            <a:r>
              <a:rPr lang="it-IT" sz="1800" dirty="0">
                <a:latin typeface="Calibri" panose="020F0502020204030204" pitchFamily="34" charset="0"/>
              </a:rPr>
              <a:t>: per ogni parola il bambino scrive una lettera che ha a che fare con la sillaba reale (es. per scrivere panino scriverà “AIO” o ”PNO”..)</a:t>
            </a:r>
          </a:p>
          <a:p>
            <a:pPr lvl="0"/>
            <a:r>
              <a:rPr lang="it-IT" sz="1800" b="1" dirty="0">
                <a:latin typeface="Calibri" panose="020F0502020204030204" pitchFamily="34" charset="0"/>
              </a:rPr>
              <a:t>Livello alfabetico convenzionale</a:t>
            </a:r>
            <a:r>
              <a:rPr lang="it-IT" sz="1800" dirty="0">
                <a:latin typeface="Calibri" panose="020F0502020204030204" pitchFamily="34" charset="0"/>
              </a:rPr>
              <a:t>: il bambino scrive la parola per intero (ovviamente ci saranno errori perché non è stato ancora affrontato il lavoro di ortografia).</a:t>
            </a:r>
          </a:p>
        </p:txBody>
      </p:sp>
    </p:spTree>
    <p:extLst>
      <p:ext uri="{BB962C8B-B14F-4D97-AF65-F5344CB8AC3E}">
        <p14:creationId xmlns:p14="http://schemas.microsoft.com/office/powerpoint/2010/main" val="14075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2428" r="21155" b="7662"/>
          <a:stretch/>
        </p:blipFill>
        <p:spPr>
          <a:xfrm>
            <a:off x="3203700" y="157184"/>
            <a:ext cx="2887126" cy="43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5330" r="11961" b="9082"/>
          <a:stretch/>
        </p:blipFill>
        <p:spPr>
          <a:xfrm>
            <a:off x="245216" y="2176531"/>
            <a:ext cx="3007792" cy="43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10400" r="15747" b="11515"/>
          <a:stretch/>
        </p:blipFill>
        <p:spPr>
          <a:xfrm>
            <a:off x="8928644" y="195820"/>
            <a:ext cx="3102917" cy="43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1" t="9386" r="13042" b="7662"/>
          <a:stretch/>
        </p:blipFill>
        <p:spPr>
          <a:xfrm>
            <a:off x="6027833" y="2176531"/>
            <a:ext cx="2963804" cy="43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44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0990" y="202200"/>
            <a:ext cx="9130342" cy="62534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>
                <a:solidFill>
                  <a:srgbClr val="C84516"/>
                </a:solidFill>
                <a:latin typeface="Calibri" panose="020F0502020204030204" pitchFamily="34" charset="0"/>
              </a:rPr>
              <a:t>CHI SI NASCONDE NELLA TANA?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1" y="1133341"/>
            <a:ext cx="5760000" cy="4320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0" y="1133341"/>
            <a:ext cx="5760001" cy="4320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772733" y="5759135"/>
            <a:ext cx="1038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È NONNA MARMOTTA CHE CI AIUTA A RICONOSCERE I SUONI SIMILI</a:t>
            </a:r>
          </a:p>
        </p:txBody>
      </p:sp>
    </p:spTree>
    <p:extLst>
      <p:ext uri="{BB962C8B-B14F-4D97-AF65-F5344CB8AC3E}">
        <p14:creationId xmlns:p14="http://schemas.microsoft.com/office/powerpoint/2010/main" val="17316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4" y="2730916"/>
            <a:ext cx="5280000" cy="3960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01" y="2730916"/>
            <a:ext cx="5280000" cy="3960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34" y="866826"/>
            <a:ext cx="5280000" cy="3960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110808" y="81965"/>
            <a:ext cx="1186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ASCOLTIAMO ATTENTAMENTE IL SUONO INIZIALE DELLE PAROLE..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0808" y="1372062"/>
            <a:ext cx="305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SE È UGUALE METTIAMO </a:t>
            </a:r>
          </a:p>
          <a:p>
            <a:pPr algn="ctr"/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DUE FOGLIE NELLA TANA…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488657" y="1372062"/>
            <a:ext cx="305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MA SE È DIVERSO NE METTIAMO UNA!</a:t>
            </a:r>
          </a:p>
        </p:txBody>
      </p:sp>
    </p:spTree>
    <p:extLst>
      <p:ext uri="{BB962C8B-B14F-4D97-AF65-F5344CB8AC3E}">
        <p14:creationId xmlns:p14="http://schemas.microsoft.com/office/powerpoint/2010/main" val="33403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0808" y="81965"/>
            <a:ext cx="1186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BRAVI, POSSIAMO METTERE NELLE SCATOLE ANCHE LE PAROLE DIFFICILI!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 t="12428" r="20885" b="13747"/>
          <a:stretch/>
        </p:blipFill>
        <p:spPr>
          <a:xfrm>
            <a:off x="2368539" y="2639185"/>
            <a:ext cx="2861004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1210" r="17099" b="9488"/>
          <a:stretch/>
        </p:blipFill>
        <p:spPr>
          <a:xfrm>
            <a:off x="110808" y="679081"/>
            <a:ext cx="2840312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7358" r="16288" b="13949"/>
          <a:stretch/>
        </p:blipFill>
        <p:spPr>
          <a:xfrm>
            <a:off x="6963117" y="2639185"/>
            <a:ext cx="2851795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12226" r="20344" b="12327"/>
          <a:stretch/>
        </p:blipFill>
        <p:spPr>
          <a:xfrm>
            <a:off x="9458134" y="605185"/>
            <a:ext cx="2733866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t="10603" r="13042" b="7662"/>
          <a:stretch/>
        </p:blipFill>
        <p:spPr>
          <a:xfrm>
            <a:off x="4667653" y="605185"/>
            <a:ext cx="2755745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08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erpente diseg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01" y="125363"/>
            <a:ext cx="1701944" cy="1584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10366" r="1218" b="17467"/>
          <a:stretch/>
        </p:blipFill>
        <p:spPr>
          <a:xfrm rot="656702">
            <a:off x="8499011" y="257579"/>
            <a:ext cx="3308229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5329" r="21342" b="22062"/>
          <a:stretch/>
        </p:blipFill>
        <p:spPr>
          <a:xfrm>
            <a:off x="525700" y="257579"/>
            <a:ext cx="3284113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6" t="10639" b="2569"/>
          <a:stretch/>
        </p:blipFill>
        <p:spPr>
          <a:xfrm>
            <a:off x="3614493" y="2137894"/>
            <a:ext cx="5164560" cy="3600000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384033" y="6166425"/>
            <a:ext cx="1127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ORA SALTIAMO SULLA CODA DEL SERPENTE TE-TE E RIPETIAMO LA SILLABA FINALE</a:t>
            </a:r>
          </a:p>
        </p:txBody>
      </p:sp>
    </p:spTree>
    <p:extLst>
      <p:ext uri="{BB962C8B-B14F-4D97-AF65-F5344CB8AC3E}">
        <p14:creationId xmlns:p14="http://schemas.microsoft.com/office/powerpoint/2010/main" val="382722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5" y="245503"/>
            <a:ext cx="5945946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64" y="2225503"/>
            <a:ext cx="5945946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7449016" y="397233"/>
            <a:ext cx="305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ORA ATTENZIONE…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0472" y="4795393"/>
            <a:ext cx="520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METTIAMO NELLE SCATOLE LE PAROLE CON LA SILLABA FINALE UGUALE </a:t>
            </a:r>
          </a:p>
        </p:txBody>
      </p:sp>
    </p:spTree>
    <p:extLst>
      <p:ext uri="{BB962C8B-B14F-4D97-AF65-F5344CB8AC3E}">
        <p14:creationId xmlns:p14="http://schemas.microsoft.com/office/powerpoint/2010/main" val="10810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7" y="297020"/>
            <a:ext cx="540540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2" y="297020"/>
            <a:ext cx="5405406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"/>
          <a:stretch/>
        </p:blipFill>
        <p:spPr>
          <a:xfrm>
            <a:off x="3592749" y="3078000"/>
            <a:ext cx="5004797" cy="3600000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234857" y="4579624"/>
            <a:ext cx="305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SUONO FINALE «LO» SCATOLA ROSSA…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900639" y="4579624"/>
            <a:ext cx="305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SUONO FINALE «TO» SCATOLA BLU</a:t>
            </a:r>
          </a:p>
        </p:txBody>
      </p:sp>
    </p:spTree>
    <p:extLst>
      <p:ext uri="{BB962C8B-B14F-4D97-AF65-F5344CB8AC3E}">
        <p14:creationId xmlns:p14="http://schemas.microsoft.com/office/powerpoint/2010/main" val="15717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9" y="219333"/>
            <a:ext cx="504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84" y="2945507"/>
            <a:ext cx="504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Goccia 4"/>
          <p:cNvSpPr/>
          <p:nvPr/>
        </p:nvSpPr>
        <p:spPr>
          <a:xfrm>
            <a:off x="8087932" y="103423"/>
            <a:ext cx="3966693" cy="370320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latin typeface="Calibri" panose="020F0502020204030204" pitchFamily="34" charset="0"/>
              </a:rPr>
              <a:t>Filastrocca della lana</a:t>
            </a:r>
          </a:p>
          <a:p>
            <a:pPr algn="ctr"/>
            <a:endParaRPr lang="it-IT" dirty="0">
              <a:latin typeface="Calibri" panose="020F0502020204030204" pitchFamily="34" charset="0"/>
            </a:endParaRPr>
          </a:p>
          <a:p>
            <a:pPr algn="ctr"/>
            <a:r>
              <a:rPr lang="it-IT" dirty="0">
                <a:latin typeface="Calibri" panose="020F0502020204030204" pitchFamily="34" charset="0"/>
              </a:rPr>
              <a:t>Filastrocca della </a:t>
            </a:r>
            <a:r>
              <a:rPr lang="it-IT" b="1" dirty="0">
                <a:latin typeface="Calibri" panose="020F0502020204030204" pitchFamily="34" charset="0"/>
              </a:rPr>
              <a:t>lana</a:t>
            </a:r>
          </a:p>
          <a:p>
            <a:pPr algn="ctr"/>
            <a:r>
              <a:rPr lang="it-IT" dirty="0">
                <a:latin typeface="Calibri" panose="020F0502020204030204" pitchFamily="34" charset="0"/>
              </a:rPr>
              <a:t>salta e gracida la </a:t>
            </a:r>
            <a:r>
              <a:rPr lang="it-IT" b="1" dirty="0">
                <a:latin typeface="Calibri" panose="020F0502020204030204" pitchFamily="34" charset="0"/>
              </a:rPr>
              <a:t>rana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it-IT" dirty="0">
                <a:latin typeface="Calibri" panose="020F0502020204030204" pitchFamily="34" charset="0"/>
              </a:rPr>
              <a:t>Vola e trilla </a:t>
            </a:r>
            <a:r>
              <a:rPr lang="it-IT" b="1" dirty="0">
                <a:latin typeface="Calibri" panose="020F0502020204030204" pitchFamily="34" charset="0"/>
              </a:rPr>
              <a:t>l’uccellino</a:t>
            </a:r>
          </a:p>
          <a:p>
            <a:pPr algn="ctr"/>
            <a:r>
              <a:rPr lang="it-IT" dirty="0">
                <a:latin typeface="Calibri" panose="020F0502020204030204" pitchFamily="34" charset="0"/>
              </a:rPr>
              <a:t>corre e abbaia il </a:t>
            </a:r>
            <a:r>
              <a:rPr lang="it-IT" b="1" dirty="0">
                <a:latin typeface="Calibri" panose="020F0502020204030204" pitchFamily="34" charset="0"/>
              </a:rPr>
              <a:t>cagnolino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it-IT" dirty="0">
                <a:latin typeface="Calibri" panose="020F0502020204030204" pitchFamily="34" charset="0"/>
              </a:rPr>
              <a:t>Tesse </a:t>
            </a:r>
            <a:r>
              <a:rPr lang="it-IT" dirty="0" err="1">
                <a:latin typeface="Calibri" panose="020F0502020204030204" pitchFamily="34" charset="0"/>
              </a:rPr>
              <a:t>tesse</a:t>
            </a:r>
            <a:r>
              <a:rPr lang="it-IT" dirty="0">
                <a:latin typeface="Calibri" panose="020F0502020204030204" pitchFamily="34" charset="0"/>
              </a:rPr>
              <a:t> il buon </a:t>
            </a:r>
            <a:r>
              <a:rPr lang="it-IT" b="1" dirty="0">
                <a:latin typeface="Calibri" panose="020F0502020204030204" pitchFamily="34" charset="0"/>
              </a:rPr>
              <a:t>ragnetto</a:t>
            </a:r>
          </a:p>
          <a:p>
            <a:pPr algn="ctr"/>
            <a:r>
              <a:rPr lang="it-IT" dirty="0">
                <a:latin typeface="Calibri" panose="020F0502020204030204" pitchFamily="34" charset="0"/>
              </a:rPr>
              <a:t>la sua tela nel </a:t>
            </a:r>
            <a:r>
              <a:rPr lang="it-IT" b="1" dirty="0">
                <a:latin typeface="Calibri" panose="020F0502020204030204" pitchFamily="34" charset="0"/>
              </a:rPr>
              <a:t>buchetto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it-IT" dirty="0">
                <a:latin typeface="Calibri" panose="020F0502020204030204" pitchFamily="34" charset="0"/>
              </a:rPr>
              <a:t>Va sul fiore la </a:t>
            </a:r>
            <a:r>
              <a:rPr lang="it-IT" b="1" dirty="0">
                <a:latin typeface="Calibri" panose="020F0502020204030204" pitchFamily="34" charset="0"/>
              </a:rPr>
              <a:t>farfalla</a:t>
            </a:r>
          </a:p>
          <a:p>
            <a:pPr algn="ctr"/>
            <a:r>
              <a:rPr lang="it-IT" dirty="0">
                <a:latin typeface="Calibri" panose="020F0502020204030204" pitchFamily="34" charset="0"/>
              </a:rPr>
              <a:t>l’anatroccolo sta a </a:t>
            </a:r>
            <a:r>
              <a:rPr lang="it-IT" b="1" dirty="0">
                <a:latin typeface="Calibri" panose="020F0502020204030204" pitchFamily="34" charset="0"/>
              </a:rPr>
              <a:t>galla</a:t>
            </a:r>
            <a:r>
              <a:rPr lang="it-IT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Goccia 7"/>
          <p:cNvSpPr/>
          <p:nvPr/>
        </p:nvSpPr>
        <p:spPr>
          <a:xfrm flipH="1">
            <a:off x="114458" y="3999333"/>
            <a:ext cx="4045417" cy="262040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Calibri" panose="020F0502020204030204" pitchFamily="34" charset="0"/>
              </a:rPr>
              <a:t>La coccinella Isabella ci insegna a giocare con le rime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77" y="103423"/>
            <a:ext cx="2561078" cy="190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96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97" y="174764"/>
            <a:ext cx="6108108" cy="4068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84" y="174764"/>
            <a:ext cx="6108108" cy="4068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isometricOffAxis2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Goccia 5"/>
          <p:cNvSpPr/>
          <p:nvPr/>
        </p:nvSpPr>
        <p:spPr>
          <a:xfrm>
            <a:off x="1351722" y="3154791"/>
            <a:ext cx="8693425" cy="370320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>
                <a:latin typeface="Calibri" panose="020F0502020204030204" pitchFamily="34" charset="0"/>
              </a:rPr>
              <a:t>Filastrocca  salterina</a:t>
            </a:r>
          </a:p>
          <a:p>
            <a:pPr algn="ctr"/>
            <a:r>
              <a:rPr lang="it-IT" b="1" dirty="0">
                <a:latin typeface="Calibri" panose="020F0502020204030204" pitchFamily="34" charset="0"/>
              </a:rPr>
              <a:t>Ecco il gatto che raccoglie le viole fa un salto e vede il sole</a:t>
            </a:r>
          </a:p>
          <a:p>
            <a:pPr algn="ctr"/>
            <a:r>
              <a:rPr lang="it-IT" b="1" dirty="0">
                <a:latin typeface="Calibri" panose="020F0502020204030204" pitchFamily="34" charset="0"/>
              </a:rPr>
              <a:t>Ecco il sole che sorge la mattina, fa un salto e vede la gallina</a:t>
            </a:r>
          </a:p>
          <a:p>
            <a:pPr algn="ctr"/>
            <a:r>
              <a:rPr lang="it-IT" b="1" dirty="0">
                <a:latin typeface="Calibri" panose="020F0502020204030204" pitchFamily="34" charset="0"/>
              </a:rPr>
              <a:t>Ecco la gallina che conta fino a tre, fa un salto e vede un re</a:t>
            </a:r>
          </a:p>
          <a:p>
            <a:pPr algn="ctr"/>
            <a:r>
              <a:rPr lang="it-IT" b="1" dirty="0">
                <a:latin typeface="Calibri" panose="020F0502020204030204" pitchFamily="34" charset="0"/>
              </a:rPr>
              <a:t>Ecco il re che mangia un panino, fa un salto e vede un pinguino</a:t>
            </a:r>
          </a:p>
          <a:p>
            <a:pPr algn="ctr"/>
            <a:r>
              <a:rPr lang="it-IT" b="1" dirty="0">
                <a:latin typeface="Calibri" panose="020F0502020204030204" pitchFamily="34" charset="0"/>
              </a:rPr>
              <a:t>Ecco il pinguino con la bandiera, fa un salto e vede la pera</a:t>
            </a:r>
          </a:p>
          <a:p>
            <a:pPr algn="ctr"/>
            <a:r>
              <a:rPr lang="it-IT" b="1" dirty="0">
                <a:latin typeface="Calibri" panose="020F0502020204030204" pitchFamily="34" charset="0"/>
              </a:rPr>
              <a:t>Ecco la pera che cade nel prato, fa un salto e vede un gelato.</a:t>
            </a:r>
            <a:endParaRPr lang="it-I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2" y="949735"/>
            <a:ext cx="5945946" cy="39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55" y="949735"/>
            <a:ext cx="5945946" cy="39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173357" y="118738"/>
            <a:ext cx="772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ASCOLTO LA FILASTROCCA E TROVO L’INTRUSO: </a:t>
            </a:r>
          </a:p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QUALE PAROLA NON FA RIMA?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10893" r="24427" b="6281"/>
          <a:stretch/>
        </p:blipFill>
        <p:spPr>
          <a:xfrm>
            <a:off x="3869633" y="3313043"/>
            <a:ext cx="3904612" cy="3384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97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" y="788200"/>
            <a:ext cx="12192000" cy="32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fonologia è un importante prerequisito della letto-scrittura: “leggere prima con le orecchie che con gli occhi aiuta a riflettere sui suoni e sui loro significati” (Frontini e Righi 1988)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processi di apprendimento richiedono operazioni cognitive complesse: nella lettura occorre identificare tutti i grafemi, recuperare i singoli suoni e il loro assemblaggio per poter dire la parola; nella scrittura occorre identificare i suoni che compongono la parola e recuperare il loro grafema per poterla scrivere.  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 processi sono possibili grazie all’intervento della memoria a breve termine, della consapevolezza fonologica e della denominazione veloce di figure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Tra i 4 e i 5 anni si sviluppa nei bambini quella competenza necessaria per la letto-scrittura che è la </a:t>
            </a:r>
            <a:r>
              <a:rPr lang="it-IT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COMPETENZA METAFONOLOGICA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it-I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(capacità di percepire e riconoscere per via uditiva i fonemi che compongono le parole operando con gli stessi adeguate trasformazioni,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ossia la capacità di riflettere sulle parole indipendentemente dal loro significato).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La competenza fonologica globale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è una delle colonne portanti dell’apprendimento della letto-scrittur</a:t>
            </a:r>
            <a:r>
              <a:rPr lang="it-IT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perché i bambini su quelle competenze costruiscono il passaggio dal linguaggio parlato al linguaggio scritto. 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it-IT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Nella scuola dell’infanzia un percorso di </a:t>
            </a:r>
            <a:r>
              <a:rPr lang="it-IT" sz="1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metafonologia</a:t>
            </a:r>
            <a:r>
              <a:rPr lang="it-IT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va quindi proposto perché necessario a sviluppare i prerequisiti della letto-scrittura permettendo nel contempo di recuperare difficoltà lievi e di fare prevenzione</a:t>
            </a:r>
            <a:r>
              <a:rPr lang="it-IT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49262" y="3041"/>
            <a:ext cx="561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C84516"/>
                </a:solidFill>
                <a:latin typeface="Calibri" panose="020F0502020204030204" pitchFamily="34" charset="0"/>
              </a:rPr>
              <a:t>IL PROGETTO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3133" y="4089295"/>
            <a:ext cx="5761149" cy="236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FINALITÀ</a:t>
            </a:r>
            <a:endParaRPr lang="it-IT" sz="1200" dirty="0">
              <a:solidFill>
                <a:srgbClr val="C845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Sviluppare la capacità di analizzare e riconoscere i suoni della parola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Sviluppare la capacità di giocare con la veste sonora delle parole (es: le rime)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Potenziare le competenze fonologiche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Rilevare difficoltà fonologiche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Recuperare difficoltà fonologiche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87037" y="4095987"/>
            <a:ext cx="5580846" cy="184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CONTENUTI</a:t>
            </a:r>
            <a:endParaRPr lang="it-IT" sz="1200" dirty="0">
              <a:solidFill>
                <a:srgbClr val="C845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Sintesi e segmentazione sillabica della parola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Riconoscimento della sillaba iniziale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Accoppiamento di parole con sillabe uguali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Riconoscimento della sillaba finale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Discriminazione di copie minime (es: palla/balla)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6236" r="12852" b="15452"/>
          <a:stretch/>
        </p:blipFill>
        <p:spPr>
          <a:xfrm>
            <a:off x="3966824" y="1984591"/>
            <a:ext cx="4203746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t="18743" r="16400" b="18900"/>
          <a:stretch/>
        </p:blipFill>
        <p:spPr>
          <a:xfrm>
            <a:off x="233567" y="243391"/>
            <a:ext cx="4283820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8089" r="12226" b="19839"/>
          <a:stretch/>
        </p:blipFill>
        <p:spPr>
          <a:xfrm>
            <a:off x="7826856" y="243391"/>
            <a:ext cx="4169737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9342" r="15774" b="22492"/>
          <a:stretch/>
        </p:blipFill>
        <p:spPr>
          <a:xfrm>
            <a:off x="140801" y="3989216"/>
            <a:ext cx="4114751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5923" r="12435" b="13886"/>
          <a:stretch/>
        </p:blipFill>
        <p:spPr>
          <a:xfrm>
            <a:off x="7881664" y="3989216"/>
            <a:ext cx="4114929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02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" y="239367"/>
            <a:ext cx="504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17" y="239367"/>
            <a:ext cx="504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61" y="2888321"/>
            <a:ext cx="5040000" cy="3780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asellaDiTesto 13"/>
          <p:cNvSpPr txBox="1"/>
          <p:nvPr/>
        </p:nvSpPr>
        <p:spPr>
          <a:xfrm>
            <a:off x="0" y="6193404"/>
            <a:ext cx="413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METTIAMO NELLE SCATOLE…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298757" y="6206656"/>
            <a:ext cx="305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LE PAROLE IN RIMA!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977174" y="239367"/>
            <a:ext cx="227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SIAMO PRONTI..</a:t>
            </a:r>
          </a:p>
        </p:txBody>
      </p:sp>
    </p:spTree>
    <p:extLst>
      <p:ext uri="{BB962C8B-B14F-4D97-AF65-F5344CB8AC3E}">
        <p14:creationId xmlns:p14="http://schemas.microsoft.com/office/powerpoint/2010/main" val="8478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175"/>
            <a:ext cx="4994504" cy="27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35" y="624407"/>
            <a:ext cx="5945946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Fumetto: ovale 7"/>
          <p:cNvSpPr/>
          <p:nvPr/>
        </p:nvSpPr>
        <p:spPr>
          <a:xfrm>
            <a:off x="808383" y="1064639"/>
            <a:ext cx="5724940" cy="3096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</a:rPr>
              <a:t>BRAVO ORSETTO, BRAVI BAMBINI!!</a:t>
            </a:r>
          </a:p>
          <a:p>
            <a:pPr algn="ctr"/>
            <a:r>
              <a:rPr lang="it-IT" sz="2000" b="1" dirty="0">
                <a:latin typeface="Calibri" panose="020F0502020204030204" pitchFamily="34" charset="0"/>
              </a:rPr>
              <a:t>UN ULTIMO GIOCO E POI TUTTI ALLA SCUOLA DEI GRANDI, </a:t>
            </a:r>
          </a:p>
          <a:p>
            <a:pPr algn="ctr"/>
            <a:r>
              <a:rPr lang="it-IT" sz="2400" b="1" dirty="0">
                <a:latin typeface="Calibri" panose="020F0502020204030204" pitchFamily="34" charset="0"/>
              </a:rPr>
              <a:t>PAROLA DI MAESTRA TALPA!</a:t>
            </a:r>
          </a:p>
        </p:txBody>
      </p:sp>
    </p:spTree>
    <p:extLst>
      <p:ext uri="{BB962C8B-B14F-4D97-AF65-F5344CB8AC3E}">
        <p14:creationId xmlns:p14="http://schemas.microsoft.com/office/powerpoint/2010/main" val="37462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0EDF70DC-F73A-47FE-9AF2-CC4B2CF54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9" t="14993" r="9424" b="11143"/>
          <a:stretch/>
        </p:blipFill>
        <p:spPr>
          <a:xfrm rot="5400000">
            <a:off x="-598561" y="987947"/>
            <a:ext cx="4608000" cy="2950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C2719599-A9CC-449E-BAA9-6FE30060C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t="11404" r="9253" b="11941"/>
          <a:stretch/>
        </p:blipFill>
        <p:spPr>
          <a:xfrm rot="5400000">
            <a:off x="2290094" y="1631252"/>
            <a:ext cx="4536000" cy="294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3C5A1159-8E2A-41FF-AD5A-89FC1FAE76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t="8325" r="5705" b="13652"/>
          <a:stretch/>
        </p:blipFill>
        <p:spPr>
          <a:xfrm rot="5400000">
            <a:off x="5087761" y="2374850"/>
            <a:ext cx="4500000" cy="2843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13D90079-BA12-43A5-A589-85E30FAA43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9556" r="9461" b="14265"/>
          <a:stretch/>
        </p:blipFill>
        <p:spPr>
          <a:xfrm rot="5400000">
            <a:off x="7903372" y="2965360"/>
            <a:ext cx="4500000" cy="2871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ECE63142-23C6-455E-9315-D728ED206109}"/>
              </a:ext>
            </a:extLst>
          </p:cNvPr>
          <p:cNvSpPr txBox="1"/>
          <p:nvPr/>
        </p:nvSpPr>
        <p:spPr>
          <a:xfrm>
            <a:off x="8859133" y="1151370"/>
            <a:ext cx="305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OSSERVATE BENE…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E693FFA3-45BE-4562-A9A2-4772DDA0A3FB}"/>
              </a:ext>
            </a:extLst>
          </p:cNvPr>
          <p:cNvSpPr txBox="1"/>
          <p:nvPr/>
        </p:nvSpPr>
        <p:spPr>
          <a:xfrm>
            <a:off x="230359" y="6189395"/>
            <a:ext cx="553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E COLORATE SOLO LA PAROLA UGUALE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43D5D8C-EC63-422F-92B1-FECABCE60D31}"/>
              </a:ext>
            </a:extLst>
          </p:cNvPr>
          <p:cNvSpPr txBox="1"/>
          <p:nvPr/>
        </p:nvSpPr>
        <p:spPr>
          <a:xfrm>
            <a:off x="3086450" y="44885"/>
            <a:ext cx="762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RICONOSCIMENTO GLOBALE DELLA PAROLA</a:t>
            </a:r>
          </a:p>
        </p:txBody>
      </p:sp>
    </p:spTree>
    <p:extLst>
      <p:ext uri="{BB962C8B-B14F-4D97-AF65-F5344CB8AC3E}">
        <p14:creationId xmlns:p14="http://schemas.microsoft.com/office/powerpoint/2010/main" val="16679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CF1769B-9800-4058-A224-A1D9EF470971}"/>
              </a:ext>
            </a:extLst>
          </p:cNvPr>
          <p:cNvSpPr txBox="1"/>
          <p:nvPr/>
        </p:nvSpPr>
        <p:spPr>
          <a:xfrm>
            <a:off x="2304572" y="164155"/>
            <a:ext cx="762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84516"/>
                </a:solidFill>
                <a:latin typeface="Calibri" panose="020F0502020204030204" pitchFamily="34" charset="0"/>
              </a:rPr>
              <a:t>BRAVI! E PER FINIRE…</a:t>
            </a:r>
          </a:p>
          <a:p>
            <a:pPr algn="ctr"/>
            <a:r>
              <a:rPr lang="it-IT" sz="4000" b="1" dirty="0">
                <a:solidFill>
                  <a:srgbClr val="C84516"/>
                </a:solidFill>
                <a:latin typeface="Calibri" panose="020F0502020204030204" pitchFamily="34" charset="0"/>
              </a:rPr>
              <a:t>IL DIPLOMA!!!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91A60E6-7E66-4928-980B-D3EDDE0FF1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13249" r="15548" b="8726"/>
          <a:stretch/>
        </p:blipFill>
        <p:spPr>
          <a:xfrm rot="5400000">
            <a:off x="-321786" y="1795671"/>
            <a:ext cx="4744279" cy="329979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8A951B06-9082-4FD3-9AA7-67438774E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12308" r="10967" b="9665"/>
          <a:stretch/>
        </p:blipFill>
        <p:spPr>
          <a:xfrm rot="5400000">
            <a:off x="3693620" y="2484786"/>
            <a:ext cx="4850301" cy="329979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5DFDDA8D-DF22-4E44-8BCA-6F174E6F08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10449" r="12382" b="11526"/>
          <a:stretch/>
        </p:blipFill>
        <p:spPr>
          <a:xfrm rot="5400000">
            <a:off x="7868053" y="1742666"/>
            <a:ext cx="4638267" cy="329979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72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2D872057-60B4-42A1-BB2C-EB830B14E69E}"/>
              </a:ext>
            </a:extLst>
          </p:cNvPr>
          <p:cNvSpPr txBox="1"/>
          <p:nvPr/>
        </p:nvSpPr>
        <p:spPr>
          <a:xfrm>
            <a:off x="106018" y="92765"/>
            <a:ext cx="1197996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CONCLUSIONI</a:t>
            </a:r>
          </a:p>
          <a:p>
            <a:r>
              <a:rPr lang="it-IT" sz="2400" b="1" dirty="0">
                <a:latin typeface="Calibri" panose="020F0502020204030204" pitchFamily="34" charset="0"/>
              </a:rPr>
              <a:t>Il progetto è stato positivo sotto molteplici aspetti:</a:t>
            </a:r>
          </a:p>
          <a:p>
            <a:endParaRPr lang="it-IT" sz="2400" b="1" dirty="0"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dirty="0">
                <a:latin typeface="Calibri" panose="020F0502020204030204" pitchFamily="34" charset="0"/>
              </a:rPr>
              <a:t>Tutti i bambini hanno sviluppato  le loro competenze </a:t>
            </a:r>
            <a:r>
              <a:rPr lang="it-IT" sz="2400" b="1" dirty="0" err="1">
                <a:latin typeface="Calibri" panose="020F0502020204030204" pitchFamily="34" charset="0"/>
              </a:rPr>
              <a:t>metafonologiche</a:t>
            </a:r>
            <a:r>
              <a:rPr lang="it-IT" sz="2400" b="1" dirty="0">
                <a:latin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dirty="0">
                <a:latin typeface="Calibri" panose="020F0502020204030204" pitchFamily="34" charset="0"/>
              </a:rPr>
              <a:t>Hanno potuto sperimentare, manipolare le parole, giocare coi suoni delle stesse, indipendentemente dai significati.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dirty="0">
                <a:latin typeface="Calibri" panose="020F0502020204030204" pitchFamily="34" charset="0"/>
              </a:rPr>
              <a:t>Hanno partecipato con entusiasmo, attendendo con gioia l’arrivo di Orsetto Pasticcione che ogni volta proponeva diversi giochi e attività.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dirty="0">
                <a:latin typeface="Calibri" panose="020F0502020204030204" pitchFamily="34" charset="0"/>
              </a:rPr>
              <a:t>I bambini stranieri hanno arricchito il loro lessico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dirty="0">
                <a:latin typeface="Calibri" panose="020F0502020204030204" pitchFamily="34" charset="0"/>
              </a:rPr>
              <a:t> Le attività laboratoriali hanno infine permesso loro di migliorare le relazioni anche con compagni non abituali </a:t>
            </a:r>
          </a:p>
          <a:p>
            <a:pPr algn="just"/>
            <a:endParaRPr lang="it-IT" sz="2400" b="1" dirty="0">
              <a:latin typeface="Calibri" panose="020F0502020204030204" pitchFamily="34" charset="0"/>
            </a:endParaRPr>
          </a:p>
          <a:p>
            <a:r>
              <a:rPr lang="it-IT" sz="2400" b="1" dirty="0">
                <a:latin typeface="Calibri" panose="020F0502020204030204" pitchFamily="34" charset="0"/>
              </a:rPr>
              <a:t>Criticità: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latin typeface="Calibri" panose="020F0502020204030204" pitchFamily="34" charset="0"/>
              </a:rPr>
              <a:t>Essendo 34 i bambini di 5 anni, le attività si sono svolte con gruppi di 17 bambini e a volte erano troppo numerosi; il numero ideale per alcune delle attività proposte sarebbe di 12 bambini.  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37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471CF19-F2A2-45FF-94F9-A5C2E45EAB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0401" r="16609" b="8208"/>
          <a:stretch/>
        </p:blipFill>
        <p:spPr>
          <a:xfrm>
            <a:off x="183061" y="145773"/>
            <a:ext cx="3560307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688D7CE-F047-4C26-B8FA-053646AA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9983" r="11043" b="5705"/>
          <a:stretch/>
        </p:blipFill>
        <p:spPr>
          <a:xfrm>
            <a:off x="7610124" y="1391478"/>
            <a:ext cx="3708000" cy="521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F099F0F5-933C-4F09-932C-CD0EDD08CBE7}"/>
              </a:ext>
            </a:extLst>
          </p:cNvPr>
          <p:cNvSpPr txBox="1"/>
          <p:nvPr/>
        </p:nvSpPr>
        <p:spPr>
          <a:xfrm>
            <a:off x="7673009" y="44885"/>
            <a:ext cx="304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ALCUNI ESEMPI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7974525-BC72-4D59-A31A-D68D3DDEAF32}"/>
              </a:ext>
            </a:extLst>
          </p:cNvPr>
          <p:cNvSpPr txBox="1"/>
          <p:nvPr/>
        </p:nvSpPr>
        <p:spPr>
          <a:xfrm>
            <a:off x="3935294" y="145773"/>
            <a:ext cx="33340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Dicembre: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A. per scrivere «</a:t>
            </a:r>
            <a:r>
              <a:rPr lang="it-IT" sz="2000" b="1" dirty="0" err="1">
                <a:solidFill>
                  <a:srgbClr val="C84516"/>
                </a:solidFill>
                <a:latin typeface="Calibri" panose="020F0502020204030204" pitchFamily="34" charset="0"/>
              </a:rPr>
              <a:t>trasformer</a:t>
            </a:r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»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combina lettere che conosce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in modo casuale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(livello preconvenzionale)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32C1BF7-79C3-48A1-AAF7-CBEE3A543284}"/>
              </a:ext>
            </a:extLst>
          </p:cNvPr>
          <p:cNvSpPr txBox="1"/>
          <p:nvPr/>
        </p:nvSpPr>
        <p:spPr>
          <a:xfrm>
            <a:off x="3792476" y="4220817"/>
            <a:ext cx="38176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Maggio: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A. scrive le parole: sole, cielo,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canestro, io, mamma, pallone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utilizzando una lettera per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ogni sillaba, ma non c’è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corrispondenza col suono.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( livello sillabico preconvenzionale</a:t>
            </a:r>
          </a:p>
        </p:txBody>
      </p:sp>
    </p:spTree>
    <p:extLst>
      <p:ext uri="{BB962C8B-B14F-4D97-AF65-F5344CB8AC3E}">
        <p14:creationId xmlns:p14="http://schemas.microsoft.com/office/powerpoint/2010/main" val="20666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31357CE5-F21C-441A-A463-40C30ADB1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6017" r="10209" b="4035"/>
          <a:stretch/>
        </p:blipFill>
        <p:spPr>
          <a:xfrm>
            <a:off x="185538" y="159027"/>
            <a:ext cx="3657634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AD8088BC-78F6-4E5A-9411-9DD3917AC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7444" r="11878" b="5739"/>
          <a:stretch/>
        </p:blipFill>
        <p:spPr>
          <a:xfrm>
            <a:off x="7717337" y="1391478"/>
            <a:ext cx="3601294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8AB0188F-8AAC-449C-8CE1-19F4B5EA2D6C}"/>
              </a:ext>
            </a:extLst>
          </p:cNvPr>
          <p:cNvSpPr txBox="1"/>
          <p:nvPr/>
        </p:nvSpPr>
        <p:spPr>
          <a:xfrm>
            <a:off x="3935294" y="145773"/>
            <a:ext cx="36899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Dicembre: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C. scrive i nomi delle immagini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combinando lettere che conosce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in modo casuale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(livello preconvenzionale)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A3007044-495D-4210-9C41-276929C410A8}"/>
              </a:ext>
            </a:extLst>
          </p:cNvPr>
          <p:cNvSpPr txBox="1"/>
          <p:nvPr/>
        </p:nvSpPr>
        <p:spPr>
          <a:xfrm>
            <a:off x="3806156" y="5386543"/>
            <a:ext cx="3819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Maggio: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C. cerca di scrivere tutti i suoni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delle parole anche se non sempre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Il grafema corrisponde al suono.</a:t>
            </a:r>
          </a:p>
        </p:txBody>
      </p:sp>
    </p:spTree>
    <p:extLst>
      <p:ext uri="{BB962C8B-B14F-4D97-AF65-F5344CB8AC3E}">
        <p14:creationId xmlns:p14="http://schemas.microsoft.com/office/powerpoint/2010/main" val="42368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596628F6-8EE5-4206-AD5F-12E1D1211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4800" r="8538" b="5670"/>
          <a:stretch/>
        </p:blipFill>
        <p:spPr>
          <a:xfrm>
            <a:off x="212039" y="159026"/>
            <a:ext cx="3553008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543A82D-C86D-4BE6-8708-B77E4257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7687" r="12140" b="9496"/>
          <a:stretch/>
        </p:blipFill>
        <p:spPr>
          <a:xfrm>
            <a:off x="7765775" y="1300921"/>
            <a:ext cx="3538330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D70B183-4766-4F1E-8F9B-5557EDD001E5}"/>
              </a:ext>
            </a:extLst>
          </p:cNvPr>
          <p:cNvSpPr txBox="1"/>
          <p:nvPr/>
        </p:nvSpPr>
        <p:spPr>
          <a:xfrm>
            <a:off x="3935294" y="145773"/>
            <a:ext cx="35744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Dicembre: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M. cerca di scrivere tutti i suoni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delle parole ma ancora c’è un 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uso casuale delle lettere.</a:t>
            </a:r>
          </a:p>
          <a:p>
            <a:endParaRPr lang="it-IT" sz="2000" b="1" dirty="0">
              <a:solidFill>
                <a:srgbClr val="C8451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362E088-F47A-415C-AC60-D21FC3EA9386}"/>
              </a:ext>
            </a:extLst>
          </p:cNvPr>
          <p:cNvSpPr txBox="1"/>
          <p:nvPr/>
        </p:nvSpPr>
        <p:spPr>
          <a:xfrm>
            <a:off x="3806156" y="5426300"/>
            <a:ext cx="3811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Maggio: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M. scrive tutti i suoni delle parole,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seppur con qualche omissione</a:t>
            </a:r>
          </a:p>
          <a:p>
            <a:r>
              <a:rPr lang="it-IT" sz="2000" b="1" dirty="0">
                <a:solidFill>
                  <a:srgbClr val="C84516"/>
                </a:solidFill>
                <a:latin typeface="Calibri" panose="020F0502020204030204" pitchFamily="34" charset="0"/>
              </a:rPr>
              <a:t>(livello alfabetico)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E9FE95F-53F7-49D9-B334-1DED8881F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88" y="3266300"/>
            <a:ext cx="2945454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umetto: ovale 8">
            <a:extLst>
              <a:ext uri="{FF2B5EF4-FFF2-40B4-BE49-F238E27FC236}">
                <a16:creationId xmlns="" xmlns:a16="http://schemas.microsoft.com/office/drawing/2014/main" id="{3F57898B-8A71-40AC-81F4-595AC1C34BC1}"/>
              </a:ext>
            </a:extLst>
          </p:cNvPr>
          <p:cNvSpPr/>
          <p:nvPr/>
        </p:nvSpPr>
        <p:spPr>
          <a:xfrm>
            <a:off x="5187178" y="2416141"/>
            <a:ext cx="2105045" cy="12867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Calibri" panose="020F0502020204030204" pitchFamily="34" charset="0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9668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2109"/>
            <a:ext cx="12192000" cy="3272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C845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TEMPI E METODOLOGIA</a:t>
            </a:r>
            <a:endParaRPr lang="it-IT" sz="1400" dirty="0">
              <a:solidFill>
                <a:srgbClr val="C845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progetto si svolgerà da Gennaio a Maggio una volta a settimana. Saranno coinvolti tutti i bambini di 5 anni del plesso (sezione omogenea e mista).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attività si svolgeranno sia a grande che a medio gruppo. Il percorso avrà come protagonista </a:t>
            </a:r>
            <a:r>
              <a:rPr lang="it-IT" sz="1600" b="1" dirty="0">
                <a:solidFill>
                  <a:srgbClr val="C845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ORSETTO PASTICCIONE 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guiderà i bambini alla scoperta dei suoni delle parole.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gioco sarà la metodologia privilegiata e solo quando i bambini avranno fatto propria l’esperienza, la stessa verrà formalizzata attraverso schede operative.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di intraprendere il percorso saranno somministrate ai bambini due prove: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Scrittura spontanea: i bambini su un foglio bianco scrivono il loro nome, fanno un disegno e scrivono ciò che hanno disegnato</a:t>
            </a:r>
            <a:endParaRPr lang="it-IT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it-IT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Autodettato</a:t>
            </a:r>
            <a:r>
              <a:rPr lang="it-I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 dà al bambino una scheda con tre immagini in colonna con accanto ad ognuna un rigo su cui scrivere gli oggetti raffigurati</a:t>
            </a:r>
            <a:endParaRPr lang="it-IT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stesse prove saranno somministrate al termine del percorso come verifica e valutazione delle competenze.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93950" y="3454423"/>
            <a:ext cx="9107789" cy="2368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C8451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 E STRUMENTI</a:t>
            </a:r>
            <a:endParaRPr lang="it-IT" sz="1400" dirty="0">
              <a:solidFill>
                <a:srgbClr val="C8451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Cerchi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Scatole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Tempere, pennelli, pennarelli, matite, cere…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Cartoncino bristol</a:t>
            </a:r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ogli A3 e A4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Immagini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Forbici e colla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 strutturato: carte illustrate per il riconoscimento della sillaba iniziale e della sillaba finale  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8782" y="5912322"/>
            <a:ext cx="10734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Riferimenti bibliografici: </a:t>
            </a:r>
            <a:r>
              <a:rPr lang="it-IT" dirty="0"/>
              <a:t>«Laboratorio </a:t>
            </a:r>
            <a:r>
              <a:rPr lang="it-IT" dirty="0" err="1"/>
              <a:t>Metafonologico</a:t>
            </a:r>
            <a:r>
              <a:rPr lang="it-IT" dirty="0"/>
              <a:t>» di Angela Silvestri  (</a:t>
            </a:r>
            <a:r>
              <a:rPr lang="it-IT" dirty="0" err="1"/>
              <a:t>Erickson</a:t>
            </a:r>
            <a:r>
              <a:rPr lang="it-IT" dirty="0"/>
              <a:t>)</a:t>
            </a:r>
          </a:p>
          <a:p>
            <a:r>
              <a:rPr lang="it-IT" dirty="0"/>
              <a:t>                                                   «Giocare con le parole» di Emma </a:t>
            </a:r>
            <a:r>
              <a:rPr lang="it-IT" dirty="0" err="1"/>
              <a:t>Perotta</a:t>
            </a:r>
            <a:r>
              <a:rPr lang="it-IT" dirty="0"/>
              <a:t>  e Marina </a:t>
            </a:r>
            <a:r>
              <a:rPr lang="it-IT" dirty="0" err="1"/>
              <a:t>Brignolo</a:t>
            </a:r>
            <a:r>
              <a:rPr lang="it-IT" dirty="0"/>
              <a:t> (</a:t>
            </a:r>
            <a:r>
              <a:rPr lang="it-IT" dirty="0" err="1"/>
              <a:t>Erckson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41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3" y="1066282"/>
            <a:ext cx="6054054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694">
            <a:off x="6014959" y="1272241"/>
            <a:ext cx="5376000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asellaDiTesto 3"/>
          <p:cNvSpPr txBox="1"/>
          <p:nvPr/>
        </p:nvSpPr>
        <p:spPr>
          <a:xfrm flipH="1">
            <a:off x="412124" y="66141"/>
            <a:ext cx="1161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C84516"/>
                </a:solidFill>
                <a:latin typeface="Calibri" panose="020F0502020204030204" pitchFamily="34" charset="0"/>
              </a:rPr>
              <a:t>CON ORSETTO PASTICCIONE INIZIAMO IL NOSTRO VIAGGIO</a:t>
            </a:r>
          </a:p>
        </p:txBody>
      </p:sp>
      <p:sp>
        <p:nvSpPr>
          <p:cNvPr id="5" name="Rettangolo con singolo angolo ritagliato 4"/>
          <p:cNvSpPr/>
          <p:nvPr/>
        </p:nvSpPr>
        <p:spPr>
          <a:xfrm>
            <a:off x="128789" y="5576552"/>
            <a:ext cx="11249695" cy="1201860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alibri" panose="020F0502020204030204" pitchFamily="34" charset="0"/>
              </a:rPr>
              <a:t>Orsetto pasticcione è pronto per andare alla scuola del bosco dei grandi; la sua mamma gli ha preparato le scatole delle parole….ma durante il viaggio Orsetto fa cadere tutte le scatole…le parole volano via nel bosco. Che pasticcio Orsetto…! Per fortuna noi e gli amici del bosco lo aiuteremo!</a:t>
            </a:r>
          </a:p>
        </p:txBody>
      </p:sp>
    </p:spTree>
    <p:extLst>
      <p:ext uri="{BB962C8B-B14F-4D97-AF65-F5344CB8AC3E}">
        <p14:creationId xmlns:p14="http://schemas.microsoft.com/office/powerpoint/2010/main" val="87907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6519" y="115911"/>
            <a:ext cx="10441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CON GRILLO SALTERINO SALTO NEI CERCHI E SCOPRO CHE LE PAROLE </a:t>
            </a:r>
          </a:p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SONO FATTE DI TANTI PEZZI: LE SILLABE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3473" r="21571" b="4380"/>
          <a:stretch/>
        </p:blipFill>
        <p:spPr>
          <a:xfrm>
            <a:off x="217075" y="1294875"/>
            <a:ext cx="4353059" cy="437881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-12" r="16806" b="8137"/>
          <a:stretch/>
        </p:blipFill>
        <p:spPr>
          <a:xfrm>
            <a:off x="7681642" y="1307755"/>
            <a:ext cx="4356313" cy="436593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6840" r="19239" b="16631"/>
          <a:stretch/>
        </p:blipFill>
        <p:spPr>
          <a:xfrm>
            <a:off x="4013752" y="2961488"/>
            <a:ext cx="4224272" cy="364472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88" y="945488"/>
            <a:ext cx="2583000" cy="201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4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18238" b="3889"/>
          <a:stretch/>
        </p:blipFill>
        <p:spPr>
          <a:xfrm>
            <a:off x="363340" y="983100"/>
            <a:ext cx="5142178" cy="3888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ight"/>
            <a:lightRig rig="threePt" dir="t"/>
          </a:scene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21362" r="13775" b="-29"/>
          <a:stretch/>
        </p:blipFill>
        <p:spPr>
          <a:xfrm>
            <a:off x="6780087" y="1004550"/>
            <a:ext cx="4998605" cy="3888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</p:spPr>
      </p:pic>
      <p:sp>
        <p:nvSpPr>
          <p:cNvPr id="4" name="CasellaDiTesto 3"/>
          <p:cNvSpPr txBox="1"/>
          <p:nvPr/>
        </p:nvSpPr>
        <p:spPr>
          <a:xfrm>
            <a:off x="2835252" y="184688"/>
            <a:ext cx="6653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C84516"/>
                </a:solidFill>
                <a:latin typeface="Calibri" panose="020F0502020204030204" pitchFamily="34" charset="0"/>
              </a:rPr>
              <a:t>PAROLE CORTE E PAROLE LUNGHE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3840" y="5780782"/>
            <a:ext cx="106582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84516"/>
                </a:solidFill>
                <a:latin typeface="Calibri" panose="020F0502020204030204" pitchFamily="34" charset="0"/>
              </a:rPr>
              <a:t>GIOCO A CAMPANA CON RICCIO PALLA: </a:t>
            </a:r>
          </a:p>
          <a:p>
            <a:pPr algn="ctr"/>
            <a:r>
              <a:rPr lang="it-IT" sz="3200" b="1" dirty="0">
                <a:solidFill>
                  <a:srgbClr val="C84516"/>
                </a:solidFill>
                <a:latin typeface="Calibri" panose="020F0502020204030204" pitchFamily="34" charset="0"/>
              </a:rPr>
              <a:t>FACCIO TANTI SALTI QUANTE SONO LE SILLABE DELLA PAROLA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98" y="4048626"/>
            <a:ext cx="2189409" cy="1799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34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7" y="2005653"/>
            <a:ext cx="5184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85" y="2005653"/>
            <a:ext cx="5184000" cy="3888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61" y="122457"/>
            <a:ext cx="4800000" cy="3600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1951436" y="6161471"/>
            <a:ext cx="8557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C84516"/>
                </a:solidFill>
                <a:latin typeface="Calibri" panose="020F0502020204030204" pitchFamily="34" charset="0"/>
              </a:rPr>
              <a:t>RITAGLIO E INCOLLO: UN’IMPRONTA PER OGNI SILLABA</a:t>
            </a:r>
          </a:p>
        </p:txBody>
      </p:sp>
    </p:spTree>
    <p:extLst>
      <p:ext uri="{BB962C8B-B14F-4D97-AF65-F5344CB8AC3E}">
        <p14:creationId xmlns:p14="http://schemas.microsoft.com/office/powerpoint/2010/main" val="42510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1193271"/>
            <a:ext cx="5184000" cy="3888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72" y="1292450"/>
            <a:ext cx="5184000" cy="3888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r="11533"/>
          <a:stretch/>
        </p:blipFill>
        <p:spPr>
          <a:xfrm>
            <a:off x="4026092" y="2717696"/>
            <a:ext cx="3972933" cy="3816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882796" y="194849"/>
            <a:ext cx="1025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INTINGO IL DITO NELLA PITTURA E, SCANDENDO LA PAROLA IN SILLABE, </a:t>
            </a:r>
          </a:p>
          <a:p>
            <a:pPr algn="ctr"/>
            <a:r>
              <a:rPr lang="it-IT" sz="2400" b="1" dirty="0">
                <a:solidFill>
                  <a:srgbClr val="C84516"/>
                </a:solidFill>
                <a:latin typeface="Calibri" panose="020F0502020204030204" pitchFamily="34" charset="0"/>
              </a:rPr>
              <a:t>TOCCO UN QUADRATINO PER OGNI SILLABA</a:t>
            </a:r>
          </a:p>
        </p:txBody>
      </p:sp>
    </p:spTree>
    <p:extLst>
      <p:ext uri="{BB962C8B-B14F-4D97-AF65-F5344CB8AC3E}">
        <p14:creationId xmlns:p14="http://schemas.microsoft.com/office/powerpoint/2010/main" val="345336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916</TotalTime>
  <Words>1591</Words>
  <Application>Microsoft Office PowerPoint</Application>
  <PresentationFormat>Personalizzato</PresentationFormat>
  <Paragraphs>160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Legno</vt:lpstr>
      <vt:lpstr>Laboratorio linguistico</vt:lpstr>
      <vt:lpstr>PREMESSA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CHI SI NASCONDE NELLA TANA?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linguistico</dc:title>
  <dc:creator>Vivanna</dc:creator>
  <cp:lastModifiedBy>utente</cp:lastModifiedBy>
  <cp:revision>103</cp:revision>
  <dcterms:created xsi:type="dcterms:W3CDTF">2017-02-21T18:25:46Z</dcterms:created>
  <dcterms:modified xsi:type="dcterms:W3CDTF">2017-06-21T08:26:25Z</dcterms:modified>
</cp:coreProperties>
</file>