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29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8" r:id="rId64"/>
    <p:sldId id="319" r:id="rId65"/>
    <p:sldId id="320" r:id="rId66"/>
    <p:sldId id="321" r:id="rId67"/>
    <p:sldId id="322" r:id="rId68"/>
    <p:sldId id="330" r:id="rId69"/>
    <p:sldId id="331" r:id="rId70"/>
    <p:sldId id="326" r:id="rId71"/>
    <p:sldId id="327" r:id="rId72"/>
    <p:sldId id="328" r:id="rId7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5409A-D376-462F-88A1-2F202F46A0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7650A5-ACA4-4A41-85DC-70D38BEEC9E1}">
      <dgm:prSet phldrT="[Testo]" custT="1"/>
      <dgm:spPr/>
      <dgm:t>
        <a:bodyPr/>
        <a:lstStyle/>
        <a:p>
          <a:r>
            <a:rPr lang="it-IT" sz="2000" dirty="0" smtClean="0"/>
            <a:t>STRUMENTI PER LA VERIFICA DEGLI APPRENDIMENTI</a:t>
          </a:r>
          <a:endParaRPr lang="it-IT" sz="2000" dirty="0"/>
        </a:p>
      </dgm:t>
    </dgm:pt>
    <dgm:pt modelId="{F2778C95-AB70-486D-92C9-4E73CD1E34B4}" type="parTrans" cxnId="{4DCB4106-DDF0-45EC-B53E-14C3C479A33F}">
      <dgm:prSet/>
      <dgm:spPr/>
      <dgm:t>
        <a:bodyPr/>
        <a:lstStyle/>
        <a:p>
          <a:endParaRPr lang="it-IT"/>
        </a:p>
      </dgm:t>
    </dgm:pt>
    <dgm:pt modelId="{3746ADC1-9B27-452F-A95D-F4F5D8395F1D}" type="sibTrans" cxnId="{4DCB4106-DDF0-45EC-B53E-14C3C479A33F}">
      <dgm:prSet/>
      <dgm:spPr/>
      <dgm:t>
        <a:bodyPr/>
        <a:lstStyle/>
        <a:p>
          <a:endParaRPr lang="it-IT"/>
        </a:p>
      </dgm:t>
    </dgm:pt>
    <dgm:pt modelId="{8FBCAD91-4780-48E0-9E6A-22714D342313}">
      <dgm:prSet phldrT="[Testo]"/>
      <dgm:spPr/>
      <dgm:t>
        <a:bodyPr/>
        <a:lstStyle/>
        <a:p>
          <a:r>
            <a:rPr lang="it-IT" dirty="0" smtClean="0"/>
            <a:t>VERIFICHE</a:t>
          </a:r>
        </a:p>
        <a:p>
          <a:r>
            <a:rPr lang="it-IT" dirty="0" smtClean="0"/>
            <a:t>SCRITTE</a:t>
          </a:r>
          <a:endParaRPr lang="it-IT" dirty="0"/>
        </a:p>
      </dgm:t>
    </dgm:pt>
    <dgm:pt modelId="{8F1E8481-731A-491A-98E7-5BBCE79FE522}" type="parTrans" cxnId="{11E9E23A-2611-479E-8327-E8BAF52D331E}">
      <dgm:prSet/>
      <dgm:spPr/>
      <dgm:t>
        <a:bodyPr/>
        <a:lstStyle/>
        <a:p>
          <a:endParaRPr lang="it-IT"/>
        </a:p>
      </dgm:t>
    </dgm:pt>
    <dgm:pt modelId="{AFAC4F08-3836-4EB1-BE38-9D20F47032CF}" type="sibTrans" cxnId="{11E9E23A-2611-479E-8327-E8BAF52D331E}">
      <dgm:prSet/>
      <dgm:spPr/>
      <dgm:t>
        <a:bodyPr/>
        <a:lstStyle/>
        <a:p>
          <a:endParaRPr lang="it-IT"/>
        </a:p>
      </dgm:t>
    </dgm:pt>
    <dgm:pt modelId="{34A9072F-08F7-463B-95B6-C0A97AE9134C}">
      <dgm:prSet phldrT="[Testo]"/>
      <dgm:spPr/>
      <dgm:t>
        <a:bodyPr/>
        <a:lstStyle/>
        <a:p>
          <a:r>
            <a:rPr lang="it-IT" dirty="0" smtClean="0"/>
            <a:t>SOMMATIVE</a:t>
          </a:r>
          <a:endParaRPr lang="it-IT" dirty="0"/>
        </a:p>
      </dgm:t>
    </dgm:pt>
    <dgm:pt modelId="{F000BCAE-2B19-4C0C-B437-57363809E08E}" type="parTrans" cxnId="{9FDE746E-1D05-4FF9-BEF2-B94D14D9DBB4}">
      <dgm:prSet/>
      <dgm:spPr/>
      <dgm:t>
        <a:bodyPr/>
        <a:lstStyle/>
        <a:p>
          <a:endParaRPr lang="it-IT"/>
        </a:p>
      </dgm:t>
    </dgm:pt>
    <dgm:pt modelId="{8166854B-D8EC-476D-B0C8-61A9A74A1D71}" type="sibTrans" cxnId="{9FDE746E-1D05-4FF9-BEF2-B94D14D9DBB4}">
      <dgm:prSet/>
      <dgm:spPr/>
      <dgm:t>
        <a:bodyPr/>
        <a:lstStyle/>
        <a:p>
          <a:endParaRPr lang="it-IT"/>
        </a:p>
      </dgm:t>
    </dgm:pt>
    <dgm:pt modelId="{FEDD53C8-ABA6-4DE5-8AF4-AAADB5B2BA13}">
      <dgm:prSet phldrT="[Testo]"/>
      <dgm:spPr/>
      <dgm:t>
        <a:bodyPr/>
        <a:lstStyle/>
        <a:p>
          <a:r>
            <a:rPr lang="it-IT" dirty="0" smtClean="0"/>
            <a:t>FORMATIVE</a:t>
          </a:r>
          <a:endParaRPr lang="it-IT" dirty="0"/>
        </a:p>
      </dgm:t>
    </dgm:pt>
    <dgm:pt modelId="{E95AC461-F648-4F56-993A-3103FE8B31B2}" type="parTrans" cxnId="{DA3712AB-9F0E-4F29-9013-4F83D008A33C}">
      <dgm:prSet/>
      <dgm:spPr/>
      <dgm:t>
        <a:bodyPr/>
        <a:lstStyle/>
        <a:p>
          <a:endParaRPr lang="it-IT"/>
        </a:p>
      </dgm:t>
    </dgm:pt>
    <dgm:pt modelId="{F42704D6-96E2-49E5-883D-EF6514FC40B9}" type="sibTrans" cxnId="{DA3712AB-9F0E-4F29-9013-4F83D008A33C}">
      <dgm:prSet/>
      <dgm:spPr/>
      <dgm:t>
        <a:bodyPr/>
        <a:lstStyle/>
        <a:p>
          <a:endParaRPr lang="it-IT"/>
        </a:p>
      </dgm:t>
    </dgm:pt>
    <dgm:pt modelId="{419A77C2-FFAA-42E8-8A55-57675AEE4A2D}">
      <dgm:prSet phldrT="[Testo]"/>
      <dgm:spPr/>
      <dgm:t>
        <a:bodyPr/>
        <a:lstStyle/>
        <a:p>
          <a:r>
            <a:rPr lang="it-IT" dirty="0" smtClean="0"/>
            <a:t>INTERROGAZIONI</a:t>
          </a:r>
          <a:endParaRPr lang="it-IT" dirty="0"/>
        </a:p>
      </dgm:t>
    </dgm:pt>
    <dgm:pt modelId="{DB9083FA-FC85-474A-83C3-745ED5898767}" type="parTrans" cxnId="{2CE523F8-32E4-4D7C-BD9A-72DBE1BD56B3}">
      <dgm:prSet/>
      <dgm:spPr/>
      <dgm:t>
        <a:bodyPr/>
        <a:lstStyle/>
        <a:p>
          <a:endParaRPr lang="it-IT"/>
        </a:p>
      </dgm:t>
    </dgm:pt>
    <dgm:pt modelId="{F55C6D76-3AFB-4E78-A227-ED27463C375C}" type="sibTrans" cxnId="{2CE523F8-32E4-4D7C-BD9A-72DBE1BD56B3}">
      <dgm:prSet/>
      <dgm:spPr/>
      <dgm:t>
        <a:bodyPr/>
        <a:lstStyle/>
        <a:p>
          <a:endParaRPr lang="it-IT"/>
        </a:p>
      </dgm:t>
    </dgm:pt>
    <dgm:pt modelId="{B71F7A02-19DF-42FA-BE6A-6AD2621C4DA0}">
      <dgm:prSet/>
      <dgm:spPr/>
      <dgm:t>
        <a:bodyPr/>
        <a:lstStyle/>
        <a:p>
          <a:r>
            <a:rPr lang="it-IT" dirty="0" smtClean="0"/>
            <a:t>COMPITI</a:t>
          </a:r>
          <a:endParaRPr lang="it-IT" dirty="0"/>
        </a:p>
      </dgm:t>
    </dgm:pt>
    <dgm:pt modelId="{A5FECD4C-91F9-49AA-A7F3-C5D92BD521E7}" type="parTrans" cxnId="{7066E750-29F2-4340-89D6-4058F5390A15}">
      <dgm:prSet/>
      <dgm:spPr/>
      <dgm:t>
        <a:bodyPr/>
        <a:lstStyle/>
        <a:p>
          <a:endParaRPr lang="it-IT"/>
        </a:p>
      </dgm:t>
    </dgm:pt>
    <dgm:pt modelId="{75EF8E74-3927-4EA0-B8A6-066BEE716FD1}" type="sibTrans" cxnId="{7066E750-29F2-4340-89D6-4058F5390A15}">
      <dgm:prSet/>
      <dgm:spPr/>
      <dgm:t>
        <a:bodyPr/>
        <a:lstStyle/>
        <a:p>
          <a:endParaRPr lang="it-IT"/>
        </a:p>
      </dgm:t>
    </dgm:pt>
    <dgm:pt modelId="{28442565-8811-4FBF-AA6F-5FEA6D1E31B0}">
      <dgm:prSet/>
      <dgm:spPr/>
      <dgm:t>
        <a:bodyPr/>
        <a:lstStyle/>
        <a:p>
          <a:r>
            <a:rPr lang="it-IT" dirty="0" smtClean="0"/>
            <a:t>MATERIALI</a:t>
          </a:r>
          <a:endParaRPr lang="it-IT" dirty="0"/>
        </a:p>
      </dgm:t>
    </dgm:pt>
    <dgm:pt modelId="{2D0F4E31-3E8C-44AA-B51E-71BAF1CFA5C6}" type="parTrans" cxnId="{04C379B7-CDB0-490E-A7D9-BFEE4339C023}">
      <dgm:prSet/>
      <dgm:spPr/>
      <dgm:t>
        <a:bodyPr/>
        <a:lstStyle/>
        <a:p>
          <a:endParaRPr lang="it-IT"/>
        </a:p>
      </dgm:t>
    </dgm:pt>
    <dgm:pt modelId="{ED8B78E9-73C2-449A-91F5-78C0B21E1D2A}" type="sibTrans" cxnId="{04C379B7-CDB0-490E-A7D9-BFEE4339C023}">
      <dgm:prSet/>
      <dgm:spPr/>
      <dgm:t>
        <a:bodyPr/>
        <a:lstStyle/>
        <a:p>
          <a:endParaRPr lang="it-IT"/>
        </a:p>
      </dgm:t>
    </dgm:pt>
    <dgm:pt modelId="{EEF7D51C-028F-450F-88FA-BF78FDED37F2}" type="pres">
      <dgm:prSet presAssocID="{6435409A-D376-462F-88A1-2F202F46A0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255DD1E-E16D-4E37-8094-D186925D9FD8}" type="pres">
      <dgm:prSet presAssocID="{A17650A5-ACA4-4A41-85DC-70D38BEEC9E1}" presName="hierRoot1" presStyleCnt="0"/>
      <dgm:spPr/>
    </dgm:pt>
    <dgm:pt modelId="{0C667704-4A8B-4133-905D-25D44CA215EE}" type="pres">
      <dgm:prSet presAssocID="{A17650A5-ACA4-4A41-85DC-70D38BEEC9E1}" presName="composite" presStyleCnt="0"/>
      <dgm:spPr/>
    </dgm:pt>
    <dgm:pt modelId="{EBD44104-992A-4D2E-9EA0-04E57D37EDE6}" type="pres">
      <dgm:prSet presAssocID="{A17650A5-ACA4-4A41-85DC-70D38BEEC9E1}" presName="background" presStyleLbl="node0" presStyleIdx="0" presStyleCnt="1"/>
      <dgm:spPr/>
    </dgm:pt>
    <dgm:pt modelId="{F2BB8D9E-3E4D-4CA7-B525-852DB1D3209E}" type="pres">
      <dgm:prSet presAssocID="{A17650A5-ACA4-4A41-85DC-70D38BEEC9E1}" presName="text" presStyleLbl="fgAcc0" presStyleIdx="0" presStyleCnt="1" custScaleX="163617" custScaleY="15281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68CA384-CD3D-4C82-83A5-4AC0568ED9D5}" type="pres">
      <dgm:prSet presAssocID="{A17650A5-ACA4-4A41-85DC-70D38BEEC9E1}" presName="hierChild2" presStyleCnt="0"/>
      <dgm:spPr/>
    </dgm:pt>
    <dgm:pt modelId="{118D8272-1406-491D-A5FB-9E9C24BDCEB5}" type="pres">
      <dgm:prSet presAssocID="{8F1E8481-731A-491A-98E7-5BBCE79FE522}" presName="Name10" presStyleLbl="parChTrans1D2" presStyleIdx="0" presStyleCnt="4"/>
      <dgm:spPr/>
      <dgm:t>
        <a:bodyPr/>
        <a:lstStyle/>
        <a:p>
          <a:endParaRPr lang="it-IT"/>
        </a:p>
      </dgm:t>
    </dgm:pt>
    <dgm:pt modelId="{ACCD10EA-832F-47EF-858E-0E8E02D88E16}" type="pres">
      <dgm:prSet presAssocID="{8FBCAD91-4780-48E0-9E6A-22714D342313}" presName="hierRoot2" presStyleCnt="0"/>
      <dgm:spPr/>
    </dgm:pt>
    <dgm:pt modelId="{61E53053-FF03-41A6-B8FC-BB45EA5CF3D2}" type="pres">
      <dgm:prSet presAssocID="{8FBCAD91-4780-48E0-9E6A-22714D342313}" presName="composite2" presStyleCnt="0"/>
      <dgm:spPr/>
    </dgm:pt>
    <dgm:pt modelId="{88788236-7240-4A77-94F3-33FBDE6D40A4}" type="pres">
      <dgm:prSet presAssocID="{8FBCAD91-4780-48E0-9E6A-22714D342313}" presName="background2" presStyleLbl="node2" presStyleIdx="0" presStyleCnt="4"/>
      <dgm:spPr/>
    </dgm:pt>
    <dgm:pt modelId="{4811A0D4-1591-4345-ADEB-AB56607BA44E}" type="pres">
      <dgm:prSet presAssocID="{8FBCAD91-4780-48E0-9E6A-22714D34231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72A8770-272D-4BD2-9915-0A56C788B78B}" type="pres">
      <dgm:prSet presAssocID="{8FBCAD91-4780-48E0-9E6A-22714D342313}" presName="hierChild3" presStyleCnt="0"/>
      <dgm:spPr/>
    </dgm:pt>
    <dgm:pt modelId="{E3CD9D12-4D87-48D7-8629-207CB761CEF2}" type="pres">
      <dgm:prSet presAssocID="{F000BCAE-2B19-4C0C-B437-57363809E08E}" presName="Name17" presStyleLbl="parChTrans1D3" presStyleIdx="0" presStyleCnt="2"/>
      <dgm:spPr/>
      <dgm:t>
        <a:bodyPr/>
        <a:lstStyle/>
        <a:p>
          <a:endParaRPr lang="it-IT"/>
        </a:p>
      </dgm:t>
    </dgm:pt>
    <dgm:pt modelId="{B9463ADF-5AF4-46AE-92EB-DC41F6202423}" type="pres">
      <dgm:prSet presAssocID="{34A9072F-08F7-463B-95B6-C0A97AE9134C}" presName="hierRoot3" presStyleCnt="0"/>
      <dgm:spPr/>
    </dgm:pt>
    <dgm:pt modelId="{CDB1E986-2073-4572-A770-58E732952A0B}" type="pres">
      <dgm:prSet presAssocID="{34A9072F-08F7-463B-95B6-C0A97AE9134C}" presName="composite3" presStyleCnt="0"/>
      <dgm:spPr/>
    </dgm:pt>
    <dgm:pt modelId="{34D84949-B0E3-452A-9662-37E97DBF93C5}" type="pres">
      <dgm:prSet presAssocID="{34A9072F-08F7-463B-95B6-C0A97AE9134C}" presName="background3" presStyleLbl="node3" presStyleIdx="0" presStyleCnt="2"/>
      <dgm:spPr/>
    </dgm:pt>
    <dgm:pt modelId="{D8BC726D-F96F-493C-8566-2A68B2831085}" type="pres">
      <dgm:prSet presAssocID="{34A9072F-08F7-463B-95B6-C0A97AE9134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837A5E6-8F87-4AE0-9C30-A191333248A4}" type="pres">
      <dgm:prSet presAssocID="{34A9072F-08F7-463B-95B6-C0A97AE9134C}" presName="hierChild4" presStyleCnt="0"/>
      <dgm:spPr/>
    </dgm:pt>
    <dgm:pt modelId="{E1903D0A-7740-4375-A02A-B83DCD6B5CF9}" type="pres">
      <dgm:prSet presAssocID="{E95AC461-F648-4F56-993A-3103FE8B31B2}" presName="Name17" presStyleLbl="parChTrans1D3" presStyleIdx="1" presStyleCnt="2"/>
      <dgm:spPr/>
      <dgm:t>
        <a:bodyPr/>
        <a:lstStyle/>
        <a:p>
          <a:endParaRPr lang="it-IT"/>
        </a:p>
      </dgm:t>
    </dgm:pt>
    <dgm:pt modelId="{B9E7EA2C-6582-446C-AAA9-EE7CB5C09C05}" type="pres">
      <dgm:prSet presAssocID="{FEDD53C8-ABA6-4DE5-8AF4-AAADB5B2BA13}" presName="hierRoot3" presStyleCnt="0"/>
      <dgm:spPr/>
    </dgm:pt>
    <dgm:pt modelId="{519EF64D-C456-48F8-AEC0-ADE8EEFA9BCF}" type="pres">
      <dgm:prSet presAssocID="{FEDD53C8-ABA6-4DE5-8AF4-AAADB5B2BA13}" presName="composite3" presStyleCnt="0"/>
      <dgm:spPr/>
    </dgm:pt>
    <dgm:pt modelId="{F53E8276-79F6-48B2-B1FC-DC783DC0C722}" type="pres">
      <dgm:prSet presAssocID="{FEDD53C8-ABA6-4DE5-8AF4-AAADB5B2BA13}" presName="background3" presStyleLbl="node3" presStyleIdx="1" presStyleCnt="2"/>
      <dgm:spPr/>
    </dgm:pt>
    <dgm:pt modelId="{E1C2C874-1E36-4E9F-A8A8-DB2DCCF71143}" type="pres">
      <dgm:prSet presAssocID="{FEDD53C8-ABA6-4DE5-8AF4-AAADB5B2BA13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42C87C9-E466-47F6-8934-5C6FC44E5D6C}" type="pres">
      <dgm:prSet presAssocID="{FEDD53C8-ABA6-4DE5-8AF4-AAADB5B2BA13}" presName="hierChild4" presStyleCnt="0"/>
      <dgm:spPr/>
    </dgm:pt>
    <dgm:pt modelId="{10B3965F-7019-48C6-AF2E-A28A297186ED}" type="pres">
      <dgm:prSet presAssocID="{DB9083FA-FC85-474A-83C3-745ED5898767}" presName="Name10" presStyleLbl="parChTrans1D2" presStyleIdx="1" presStyleCnt="4"/>
      <dgm:spPr/>
      <dgm:t>
        <a:bodyPr/>
        <a:lstStyle/>
        <a:p>
          <a:endParaRPr lang="it-IT"/>
        </a:p>
      </dgm:t>
    </dgm:pt>
    <dgm:pt modelId="{4DED48A0-1050-42D9-A0B4-9412D70CAA57}" type="pres">
      <dgm:prSet presAssocID="{419A77C2-FFAA-42E8-8A55-57675AEE4A2D}" presName="hierRoot2" presStyleCnt="0"/>
      <dgm:spPr/>
    </dgm:pt>
    <dgm:pt modelId="{08FEFEAD-CAEE-468D-8E23-07EE2BE7E758}" type="pres">
      <dgm:prSet presAssocID="{419A77C2-FFAA-42E8-8A55-57675AEE4A2D}" presName="composite2" presStyleCnt="0"/>
      <dgm:spPr/>
    </dgm:pt>
    <dgm:pt modelId="{4945760E-41CB-4226-B335-ECB07E6A289B}" type="pres">
      <dgm:prSet presAssocID="{419A77C2-FFAA-42E8-8A55-57675AEE4A2D}" presName="background2" presStyleLbl="node2" presStyleIdx="1" presStyleCnt="4"/>
      <dgm:spPr/>
    </dgm:pt>
    <dgm:pt modelId="{B503E54F-E2DB-4EBE-BAB4-7ED7BACA3C05}" type="pres">
      <dgm:prSet presAssocID="{419A77C2-FFAA-42E8-8A55-57675AEE4A2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76C8FB4-30E5-467F-9965-F48CAE3BB393}" type="pres">
      <dgm:prSet presAssocID="{419A77C2-FFAA-42E8-8A55-57675AEE4A2D}" presName="hierChild3" presStyleCnt="0"/>
      <dgm:spPr/>
    </dgm:pt>
    <dgm:pt modelId="{E7A0854C-6758-451D-A1AE-91932C75A581}" type="pres">
      <dgm:prSet presAssocID="{A5FECD4C-91F9-49AA-A7F3-C5D92BD521E7}" presName="Name10" presStyleLbl="parChTrans1D2" presStyleIdx="2" presStyleCnt="4"/>
      <dgm:spPr/>
      <dgm:t>
        <a:bodyPr/>
        <a:lstStyle/>
        <a:p>
          <a:endParaRPr lang="it-IT"/>
        </a:p>
      </dgm:t>
    </dgm:pt>
    <dgm:pt modelId="{5AA66EAE-6438-410B-A03F-00125A598277}" type="pres">
      <dgm:prSet presAssocID="{B71F7A02-19DF-42FA-BE6A-6AD2621C4DA0}" presName="hierRoot2" presStyleCnt="0"/>
      <dgm:spPr/>
    </dgm:pt>
    <dgm:pt modelId="{A2683D4F-5CBC-41E2-92A4-82AB0BB5EB81}" type="pres">
      <dgm:prSet presAssocID="{B71F7A02-19DF-42FA-BE6A-6AD2621C4DA0}" presName="composite2" presStyleCnt="0"/>
      <dgm:spPr/>
    </dgm:pt>
    <dgm:pt modelId="{1FAF7F7C-5F8D-4614-ADED-CB909888FEC1}" type="pres">
      <dgm:prSet presAssocID="{B71F7A02-19DF-42FA-BE6A-6AD2621C4DA0}" presName="background2" presStyleLbl="node2" presStyleIdx="2" presStyleCnt="4"/>
      <dgm:spPr/>
    </dgm:pt>
    <dgm:pt modelId="{35AD9759-D260-4124-8F3F-CB03A994855C}" type="pres">
      <dgm:prSet presAssocID="{B71F7A02-19DF-42FA-BE6A-6AD2621C4DA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0EE32D2-B14D-451F-A51D-C68554B33113}" type="pres">
      <dgm:prSet presAssocID="{B71F7A02-19DF-42FA-BE6A-6AD2621C4DA0}" presName="hierChild3" presStyleCnt="0"/>
      <dgm:spPr/>
    </dgm:pt>
    <dgm:pt modelId="{1707C6D1-C603-4391-9EF0-C06E613C0A2B}" type="pres">
      <dgm:prSet presAssocID="{2D0F4E31-3E8C-44AA-B51E-71BAF1CFA5C6}" presName="Name10" presStyleLbl="parChTrans1D2" presStyleIdx="3" presStyleCnt="4"/>
      <dgm:spPr/>
      <dgm:t>
        <a:bodyPr/>
        <a:lstStyle/>
        <a:p>
          <a:endParaRPr lang="it-IT"/>
        </a:p>
      </dgm:t>
    </dgm:pt>
    <dgm:pt modelId="{2710C376-D02B-42ED-AD60-A5F22AE4713D}" type="pres">
      <dgm:prSet presAssocID="{28442565-8811-4FBF-AA6F-5FEA6D1E31B0}" presName="hierRoot2" presStyleCnt="0"/>
      <dgm:spPr/>
    </dgm:pt>
    <dgm:pt modelId="{4AFF88ED-F303-4791-97B4-0714EC4F291E}" type="pres">
      <dgm:prSet presAssocID="{28442565-8811-4FBF-AA6F-5FEA6D1E31B0}" presName="composite2" presStyleCnt="0"/>
      <dgm:spPr/>
    </dgm:pt>
    <dgm:pt modelId="{4AD4FE38-F03A-4782-871C-C2D162DA5AA3}" type="pres">
      <dgm:prSet presAssocID="{28442565-8811-4FBF-AA6F-5FEA6D1E31B0}" presName="background2" presStyleLbl="node2" presStyleIdx="3" presStyleCnt="4"/>
      <dgm:spPr/>
    </dgm:pt>
    <dgm:pt modelId="{E5101D4F-4B22-43A0-9067-24F412664C64}" type="pres">
      <dgm:prSet presAssocID="{28442565-8811-4FBF-AA6F-5FEA6D1E31B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9703D80-3363-4C9D-A4DC-1BD6CDF79A87}" type="pres">
      <dgm:prSet presAssocID="{28442565-8811-4FBF-AA6F-5FEA6D1E31B0}" presName="hierChild3" presStyleCnt="0"/>
      <dgm:spPr/>
    </dgm:pt>
  </dgm:ptLst>
  <dgm:cxnLst>
    <dgm:cxn modelId="{AFEFA477-570A-403F-9CDB-3979DB18A53B}" type="presOf" srcId="{34A9072F-08F7-463B-95B6-C0A97AE9134C}" destId="{D8BC726D-F96F-493C-8566-2A68B2831085}" srcOrd="0" destOrd="0" presId="urn:microsoft.com/office/officeart/2005/8/layout/hierarchy1"/>
    <dgm:cxn modelId="{DA3712AB-9F0E-4F29-9013-4F83D008A33C}" srcId="{8FBCAD91-4780-48E0-9E6A-22714D342313}" destId="{FEDD53C8-ABA6-4DE5-8AF4-AAADB5B2BA13}" srcOrd="1" destOrd="0" parTransId="{E95AC461-F648-4F56-993A-3103FE8B31B2}" sibTransId="{F42704D6-96E2-49E5-883D-EF6514FC40B9}"/>
    <dgm:cxn modelId="{186777FA-AB97-418B-9641-8F59008A6E11}" type="presOf" srcId="{8F1E8481-731A-491A-98E7-5BBCE79FE522}" destId="{118D8272-1406-491D-A5FB-9E9C24BDCEB5}" srcOrd="0" destOrd="0" presId="urn:microsoft.com/office/officeart/2005/8/layout/hierarchy1"/>
    <dgm:cxn modelId="{2CE523F8-32E4-4D7C-BD9A-72DBE1BD56B3}" srcId="{A17650A5-ACA4-4A41-85DC-70D38BEEC9E1}" destId="{419A77C2-FFAA-42E8-8A55-57675AEE4A2D}" srcOrd="1" destOrd="0" parTransId="{DB9083FA-FC85-474A-83C3-745ED5898767}" sibTransId="{F55C6D76-3AFB-4E78-A227-ED27463C375C}"/>
    <dgm:cxn modelId="{6F1DB2CB-D154-4180-8601-05C492C864A5}" type="presOf" srcId="{B71F7A02-19DF-42FA-BE6A-6AD2621C4DA0}" destId="{35AD9759-D260-4124-8F3F-CB03A994855C}" srcOrd="0" destOrd="0" presId="urn:microsoft.com/office/officeart/2005/8/layout/hierarchy1"/>
    <dgm:cxn modelId="{427D666A-14DE-4DA5-B15B-17BF484EBBBC}" type="presOf" srcId="{419A77C2-FFAA-42E8-8A55-57675AEE4A2D}" destId="{B503E54F-E2DB-4EBE-BAB4-7ED7BACA3C05}" srcOrd="0" destOrd="0" presId="urn:microsoft.com/office/officeart/2005/8/layout/hierarchy1"/>
    <dgm:cxn modelId="{FF650630-4B99-4001-A52F-D3A48F89893F}" type="presOf" srcId="{FEDD53C8-ABA6-4DE5-8AF4-AAADB5B2BA13}" destId="{E1C2C874-1E36-4E9F-A8A8-DB2DCCF71143}" srcOrd="0" destOrd="0" presId="urn:microsoft.com/office/officeart/2005/8/layout/hierarchy1"/>
    <dgm:cxn modelId="{437C6C36-0EAA-416C-A64C-E6F409FA8177}" type="presOf" srcId="{A5FECD4C-91F9-49AA-A7F3-C5D92BD521E7}" destId="{E7A0854C-6758-451D-A1AE-91932C75A581}" srcOrd="0" destOrd="0" presId="urn:microsoft.com/office/officeart/2005/8/layout/hierarchy1"/>
    <dgm:cxn modelId="{5909D2CE-1225-4974-A6FB-455208692180}" type="presOf" srcId="{6435409A-D376-462F-88A1-2F202F46A060}" destId="{EEF7D51C-028F-450F-88FA-BF78FDED37F2}" srcOrd="0" destOrd="0" presId="urn:microsoft.com/office/officeart/2005/8/layout/hierarchy1"/>
    <dgm:cxn modelId="{530A9E78-76EF-4A22-8A30-7E88895E68BB}" type="presOf" srcId="{A17650A5-ACA4-4A41-85DC-70D38BEEC9E1}" destId="{F2BB8D9E-3E4D-4CA7-B525-852DB1D3209E}" srcOrd="0" destOrd="0" presId="urn:microsoft.com/office/officeart/2005/8/layout/hierarchy1"/>
    <dgm:cxn modelId="{61CB973E-CC5C-48A5-A677-6CCF92C6EFAD}" type="presOf" srcId="{28442565-8811-4FBF-AA6F-5FEA6D1E31B0}" destId="{E5101D4F-4B22-43A0-9067-24F412664C64}" srcOrd="0" destOrd="0" presId="urn:microsoft.com/office/officeart/2005/8/layout/hierarchy1"/>
    <dgm:cxn modelId="{9FDE746E-1D05-4FF9-BEF2-B94D14D9DBB4}" srcId="{8FBCAD91-4780-48E0-9E6A-22714D342313}" destId="{34A9072F-08F7-463B-95B6-C0A97AE9134C}" srcOrd="0" destOrd="0" parTransId="{F000BCAE-2B19-4C0C-B437-57363809E08E}" sibTransId="{8166854B-D8EC-476D-B0C8-61A9A74A1D71}"/>
    <dgm:cxn modelId="{4DCB4106-DDF0-45EC-B53E-14C3C479A33F}" srcId="{6435409A-D376-462F-88A1-2F202F46A060}" destId="{A17650A5-ACA4-4A41-85DC-70D38BEEC9E1}" srcOrd="0" destOrd="0" parTransId="{F2778C95-AB70-486D-92C9-4E73CD1E34B4}" sibTransId="{3746ADC1-9B27-452F-A95D-F4F5D8395F1D}"/>
    <dgm:cxn modelId="{F7A0A3FD-BE17-4110-8399-864C53CBE415}" type="presOf" srcId="{F000BCAE-2B19-4C0C-B437-57363809E08E}" destId="{E3CD9D12-4D87-48D7-8629-207CB761CEF2}" srcOrd="0" destOrd="0" presId="urn:microsoft.com/office/officeart/2005/8/layout/hierarchy1"/>
    <dgm:cxn modelId="{04C379B7-CDB0-490E-A7D9-BFEE4339C023}" srcId="{A17650A5-ACA4-4A41-85DC-70D38BEEC9E1}" destId="{28442565-8811-4FBF-AA6F-5FEA6D1E31B0}" srcOrd="3" destOrd="0" parTransId="{2D0F4E31-3E8C-44AA-B51E-71BAF1CFA5C6}" sibTransId="{ED8B78E9-73C2-449A-91F5-78C0B21E1D2A}"/>
    <dgm:cxn modelId="{11E9E23A-2611-479E-8327-E8BAF52D331E}" srcId="{A17650A5-ACA4-4A41-85DC-70D38BEEC9E1}" destId="{8FBCAD91-4780-48E0-9E6A-22714D342313}" srcOrd="0" destOrd="0" parTransId="{8F1E8481-731A-491A-98E7-5BBCE79FE522}" sibTransId="{AFAC4F08-3836-4EB1-BE38-9D20F47032CF}"/>
    <dgm:cxn modelId="{7066E750-29F2-4340-89D6-4058F5390A15}" srcId="{A17650A5-ACA4-4A41-85DC-70D38BEEC9E1}" destId="{B71F7A02-19DF-42FA-BE6A-6AD2621C4DA0}" srcOrd="2" destOrd="0" parTransId="{A5FECD4C-91F9-49AA-A7F3-C5D92BD521E7}" sibTransId="{75EF8E74-3927-4EA0-B8A6-066BEE716FD1}"/>
    <dgm:cxn modelId="{E5371956-C0DF-46FA-B181-B7C51DBBDE42}" type="presOf" srcId="{DB9083FA-FC85-474A-83C3-745ED5898767}" destId="{10B3965F-7019-48C6-AF2E-A28A297186ED}" srcOrd="0" destOrd="0" presId="urn:microsoft.com/office/officeart/2005/8/layout/hierarchy1"/>
    <dgm:cxn modelId="{556D3CC2-185A-4F77-821F-9120578AE27D}" type="presOf" srcId="{8FBCAD91-4780-48E0-9E6A-22714D342313}" destId="{4811A0D4-1591-4345-ADEB-AB56607BA44E}" srcOrd="0" destOrd="0" presId="urn:microsoft.com/office/officeart/2005/8/layout/hierarchy1"/>
    <dgm:cxn modelId="{849B1B78-E572-40B4-85E2-81411995DA00}" type="presOf" srcId="{2D0F4E31-3E8C-44AA-B51E-71BAF1CFA5C6}" destId="{1707C6D1-C603-4391-9EF0-C06E613C0A2B}" srcOrd="0" destOrd="0" presId="urn:microsoft.com/office/officeart/2005/8/layout/hierarchy1"/>
    <dgm:cxn modelId="{5874606F-A02E-4392-AC12-9406C5E2F141}" type="presOf" srcId="{E95AC461-F648-4F56-993A-3103FE8B31B2}" destId="{E1903D0A-7740-4375-A02A-B83DCD6B5CF9}" srcOrd="0" destOrd="0" presId="urn:microsoft.com/office/officeart/2005/8/layout/hierarchy1"/>
    <dgm:cxn modelId="{EB6A0F1B-C411-4664-B2E5-4F900D87D86B}" type="presParOf" srcId="{EEF7D51C-028F-450F-88FA-BF78FDED37F2}" destId="{0255DD1E-E16D-4E37-8094-D186925D9FD8}" srcOrd="0" destOrd="0" presId="urn:microsoft.com/office/officeart/2005/8/layout/hierarchy1"/>
    <dgm:cxn modelId="{295A31F4-42B5-4FE4-8671-62A34C4D073B}" type="presParOf" srcId="{0255DD1E-E16D-4E37-8094-D186925D9FD8}" destId="{0C667704-4A8B-4133-905D-25D44CA215EE}" srcOrd="0" destOrd="0" presId="urn:microsoft.com/office/officeart/2005/8/layout/hierarchy1"/>
    <dgm:cxn modelId="{A922C9B3-2D4F-4497-A15B-06B9371A1188}" type="presParOf" srcId="{0C667704-4A8B-4133-905D-25D44CA215EE}" destId="{EBD44104-992A-4D2E-9EA0-04E57D37EDE6}" srcOrd="0" destOrd="0" presId="urn:microsoft.com/office/officeart/2005/8/layout/hierarchy1"/>
    <dgm:cxn modelId="{75F746A7-C58D-4762-ADD8-6B1527F44D13}" type="presParOf" srcId="{0C667704-4A8B-4133-905D-25D44CA215EE}" destId="{F2BB8D9E-3E4D-4CA7-B525-852DB1D3209E}" srcOrd="1" destOrd="0" presId="urn:microsoft.com/office/officeart/2005/8/layout/hierarchy1"/>
    <dgm:cxn modelId="{4DE5B13C-F98A-4ED3-8687-29DCB0205ECC}" type="presParOf" srcId="{0255DD1E-E16D-4E37-8094-D186925D9FD8}" destId="{A68CA384-CD3D-4C82-83A5-4AC0568ED9D5}" srcOrd="1" destOrd="0" presId="urn:microsoft.com/office/officeart/2005/8/layout/hierarchy1"/>
    <dgm:cxn modelId="{C3D05BDE-77E5-445B-A075-F0AD1847F223}" type="presParOf" srcId="{A68CA384-CD3D-4C82-83A5-4AC0568ED9D5}" destId="{118D8272-1406-491D-A5FB-9E9C24BDCEB5}" srcOrd="0" destOrd="0" presId="urn:microsoft.com/office/officeart/2005/8/layout/hierarchy1"/>
    <dgm:cxn modelId="{12321EBC-69D9-4F87-8BD0-37E4CB06EFC8}" type="presParOf" srcId="{A68CA384-CD3D-4C82-83A5-4AC0568ED9D5}" destId="{ACCD10EA-832F-47EF-858E-0E8E02D88E16}" srcOrd="1" destOrd="0" presId="urn:microsoft.com/office/officeart/2005/8/layout/hierarchy1"/>
    <dgm:cxn modelId="{97B8D5A5-2DC0-4825-BC77-2D3128903426}" type="presParOf" srcId="{ACCD10EA-832F-47EF-858E-0E8E02D88E16}" destId="{61E53053-FF03-41A6-B8FC-BB45EA5CF3D2}" srcOrd="0" destOrd="0" presId="urn:microsoft.com/office/officeart/2005/8/layout/hierarchy1"/>
    <dgm:cxn modelId="{C2D82714-3164-492F-9BE2-9E2D2B54A400}" type="presParOf" srcId="{61E53053-FF03-41A6-B8FC-BB45EA5CF3D2}" destId="{88788236-7240-4A77-94F3-33FBDE6D40A4}" srcOrd="0" destOrd="0" presId="urn:microsoft.com/office/officeart/2005/8/layout/hierarchy1"/>
    <dgm:cxn modelId="{24FC7842-59A1-4276-BC07-D475F926D8BC}" type="presParOf" srcId="{61E53053-FF03-41A6-B8FC-BB45EA5CF3D2}" destId="{4811A0D4-1591-4345-ADEB-AB56607BA44E}" srcOrd="1" destOrd="0" presId="urn:microsoft.com/office/officeart/2005/8/layout/hierarchy1"/>
    <dgm:cxn modelId="{446E8C15-C8FB-43C6-998E-68D8E8D40CFA}" type="presParOf" srcId="{ACCD10EA-832F-47EF-858E-0E8E02D88E16}" destId="{372A8770-272D-4BD2-9915-0A56C788B78B}" srcOrd="1" destOrd="0" presId="urn:microsoft.com/office/officeart/2005/8/layout/hierarchy1"/>
    <dgm:cxn modelId="{007DCD5F-6397-4964-A625-6CB5546DC791}" type="presParOf" srcId="{372A8770-272D-4BD2-9915-0A56C788B78B}" destId="{E3CD9D12-4D87-48D7-8629-207CB761CEF2}" srcOrd="0" destOrd="0" presId="urn:microsoft.com/office/officeart/2005/8/layout/hierarchy1"/>
    <dgm:cxn modelId="{E1456705-B6AB-4D83-B242-5B94EEE216E8}" type="presParOf" srcId="{372A8770-272D-4BD2-9915-0A56C788B78B}" destId="{B9463ADF-5AF4-46AE-92EB-DC41F6202423}" srcOrd="1" destOrd="0" presId="urn:microsoft.com/office/officeart/2005/8/layout/hierarchy1"/>
    <dgm:cxn modelId="{1FDBF697-17DA-4E31-9658-5787EEB989E8}" type="presParOf" srcId="{B9463ADF-5AF4-46AE-92EB-DC41F6202423}" destId="{CDB1E986-2073-4572-A770-58E732952A0B}" srcOrd="0" destOrd="0" presId="urn:microsoft.com/office/officeart/2005/8/layout/hierarchy1"/>
    <dgm:cxn modelId="{0484F901-A4BD-4266-9F03-3BC595F77C4D}" type="presParOf" srcId="{CDB1E986-2073-4572-A770-58E732952A0B}" destId="{34D84949-B0E3-452A-9662-37E97DBF93C5}" srcOrd="0" destOrd="0" presId="urn:microsoft.com/office/officeart/2005/8/layout/hierarchy1"/>
    <dgm:cxn modelId="{BFB9EBDB-E092-4D89-83F2-06963CD8E621}" type="presParOf" srcId="{CDB1E986-2073-4572-A770-58E732952A0B}" destId="{D8BC726D-F96F-493C-8566-2A68B2831085}" srcOrd="1" destOrd="0" presId="urn:microsoft.com/office/officeart/2005/8/layout/hierarchy1"/>
    <dgm:cxn modelId="{7F5D05DB-6336-4777-BC0A-9BF096FD3A47}" type="presParOf" srcId="{B9463ADF-5AF4-46AE-92EB-DC41F6202423}" destId="{6837A5E6-8F87-4AE0-9C30-A191333248A4}" srcOrd="1" destOrd="0" presId="urn:microsoft.com/office/officeart/2005/8/layout/hierarchy1"/>
    <dgm:cxn modelId="{5CE80275-1A3E-4A8D-A558-99655EFCA398}" type="presParOf" srcId="{372A8770-272D-4BD2-9915-0A56C788B78B}" destId="{E1903D0A-7740-4375-A02A-B83DCD6B5CF9}" srcOrd="2" destOrd="0" presId="urn:microsoft.com/office/officeart/2005/8/layout/hierarchy1"/>
    <dgm:cxn modelId="{9A11FD5E-75BF-439E-BAB9-E8F6DADA96EA}" type="presParOf" srcId="{372A8770-272D-4BD2-9915-0A56C788B78B}" destId="{B9E7EA2C-6582-446C-AAA9-EE7CB5C09C05}" srcOrd="3" destOrd="0" presId="urn:microsoft.com/office/officeart/2005/8/layout/hierarchy1"/>
    <dgm:cxn modelId="{85DB1CC4-D398-40E9-9A57-893A5B9CA4AE}" type="presParOf" srcId="{B9E7EA2C-6582-446C-AAA9-EE7CB5C09C05}" destId="{519EF64D-C456-48F8-AEC0-ADE8EEFA9BCF}" srcOrd="0" destOrd="0" presId="urn:microsoft.com/office/officeart/2005/8/layout/hierarchy1"/>
    <dgm:cxn modelId="{0C328D05-8F4B-4960-B8B5-200314513456}" type="presParOf" srcId="{519EF64D-C456-48F8-AEC0-ADE8EEFA9BCF}" destId="{F53E8276-79F6-48B2-B1FC-DC783DC0C722}" srcOrd="0" destOrd="0" presId="urn:microsoft.com/office/officeart/2005/8/layout/hierarchy1"/>
    <dgm:cxn modelId="{E5B2ADA5-819F-4338-A80F-E2D9F3532430}" type="presParOf" srcId="{519EF64D-C456-48F8-AEC0-ADE8EEFA9BCF}" destId="{E1C2C874-1E36-4E9F-A8A8-DB2DCCF71143}" srcOrd="1" destOrd="0" presId="urn:microsoft.com/office/officeart/2005/8/layout/hierarchy1"/>
    <dgm:cxn modelId="{C0E129C9-84B6-43EF-877A-995230AD9F69}" type="presParOf" srcId="{B9E7EA2C-6582-446C-AAA9-EE7CB5C09C05}" destId="{042C87C9-E466-47F6-8934-5C6FC44E5D6C}" srcOrd="1" destOrd="0" presId="urn:microsoft.com/office/officeart/2005/8/layout/hierarchy1"/>
    <dgm:cxn modelId="{6DE3CCFB-8DC9-4031-B17C-7A11BE4BA24F}" type="presParOf" srcId="{A68CA384-CD3D-4C82-83A5-4AC0568ED9D5}" destId="{10B3965F-7019-48C6-AF2E-A28A297186ED}" srcOrd="2" destOrd="0" presId="urn:microsoft.com/office/officeart/2005/8/layout/hierarchy1"/>
    <dgm:cxn modelId="{605F3064-77C9-4F47-9B9C-A6D6305B56AA}" type="presParOf" srcId="{A68CA384-CD3D-4C82-83A5-4AC0568ED9D5}" destId="{4DED48A0-1050-42D9-A0B4-9412D70CAA57}" srcOrd="3" destOrd="0" presId="urn:microsoft.com/office/officeart/2005/8/layout/hierarchy1"/>
    <dgm:cxn modelId="{FE5EB4EC-2879-4AE1-8CB8-1139BB48A45B}" type="presParOf" srcId="{4DED48A0-1050-42D9-A0B4-9412D70CAA57}" destId="{08FEFEAD-CAEE-468D-8E23-07EE2BE7E758}" srcOrd="0" destOrd="0" presId="urn:microsoft.com/office/officeart/2005/8/layout/hierarchy1"/>
    <dgm:cxn modelId="{0A64C05B-BE00-4ED6-AAEF-7A3E6B48B85A}" type="presParOf" srcId="{08FEFEAD-CAEE-468D-8E23-07EE2BE7E758}" destId="{4945760E-41CB-4226-B335-ECB07E6A289B}" srcOrd="0" destOrd="0" presId="urn:microsoft.com/office/officeart/2005/8/layout/hierarchy1"/>
    <dgm:cxn modelId="{B4652A21-BDD6-45E5-AF20-3DE9F3952F86}" type="presParOf" srcId="{08FEFEAD-CAEE-468D-8E23-07EE2BE7E758}" destId="{B503E54F-E2DB-4EBE-BAB4-7ED7BACA3C05}" srcOrd="1" destOrd="0" presId="urn:microsoft.com/office/officeart/2005/8/layout/hierarchy1"/>
    <dgm:cxn modelId="{2F80282A-2CB4-49EF-AB2A-2FCF6B22B4ED}" type="presParOf" srcId="{4DED48A0-1050-42D9-A0B4-9412D70CAA57}" destId="{676C8FB4-30E5-467F-9965-F48CAE3BB393}" srcOrd="1" destOrd="0" presId="urn:microsoft.com/office/officeart/2005/8/layout/hierarchy1"/>
    <dgm:cxn modelId="{8BF92F94-660D-4A42-8BD5-7C6393929F1A}" type="presParOf" srcId="{A68CA384-CD3D-4C82-83A5-4AC0568ED9D5}" destId="{E7A0854C-6758-451D-A1AE-91932C75A581}" srcOrd="4" destOrd="0" presId="urn:microsoft.com/office/officeart/2005/8/layout/hierarchy1"/>
    <dgm:cxn modelId="{E012A91E-E94B-4A1F-9F94-C2126DBCDACA}" type="presParOf" srcId="{A68CA384-CD3D-4C82-83A5-4AC0568ED9D5}" destId="{5AA66EAE-6438-410B-A03F-00125A598277}" srcOrd="5" destOrd="0" presId="urn:microsoft.com/office/officeart/2005/8/layout/hierarchy1"/>
    <dgm:cxn modelId="{B71B0CA9-416E-4314-8636-48A983FB8298}" type="presParOf" srcId="{5AA66EAE-6438-410B-A03F-00125A598277}" destId="{A2683D4F-5CBC-41E2-92A4-82AB0BB5EB81}" srcOrd="0" destOrd="0" presId="urn:microsoft.com/office/officeart/2005/8/layout/hierarchy1"/>
    <dgm:cxn modelId="{B07132FB-3450-492D-98CD-6E6CFB36BBC7}" type="presParOf" srcId="{A2683D4F-5CBC-41E2-92A4-82AB0BB5EB81}" destId="{1FAF7F7C-5F8D-4614-ADED-CB909888FEC1}" srcOrd="0" destOrd="0" presId="urn:microsoft.com/office/officeart/2005/8/layout/hierarchy1"/>
    <dgm:cxn modelId="{4EA0C42D-4639-4426-B86E-04F73D54A4AB}" type="presParOf" srcId="{A2683D4F-5CBC-41E2-92A4-82AB0BB5EB81}" destId="{35AD9759-D260-4124-8F3F-CB03A994855C}" srcOrd="1" destOrd="0" presId="urn:microsoft.com/office/officeart/2005/8/layout/hierarchy1"/>
    <dgm:cxn modelId="{A7276EF9-4371-4968-A9EE-87A909CE0B14}" type="presParOf" srcId="{5AA66EAE-6438-410B-A03F-00125A598277}" destId="{60EE32D2-B14D-451F-A51D-C68554B33113}" srcOrd="1" destOrd="0" presId="urn:microsoft.com/office/officeart/2005/8/layout/hierarchy1"/>
    <dgm:cxn modelId="{81CE12E4-C885-48B3-A93D-C301B2DC760C}" type="presParOf" srcId="{A68CA384-CD3D-4C82-83A5-4AC0568ED9D5}" destId="{1707C6D1-C603-4391-9EF0-C06E613C0A2B}" srcOrd="6" destOrd="0" presId="urn:microsoft.com/office/officeart/2005/8/layout/hierarchy1"/>
    <dgm:cxn modelId="{AD650BD3-C200-4480-8466-46154806423E}" type="presParOf" srcId="{A68CA384-CD3D-4C82-83A5-4AC0568ED9D5}" destId="{2710C376-D02B-42ED-AD60-A5F22AE4713D}" srcOrd="7" destOrd="0" presId="urn:microsoft.com/office/officeart/2005/8/layout/hierarchy1"/>
    <dgm:cxn modelId="{2D04DFD6-A9F1-4B45-AEC3-CB08E7F73FF1}" type="presParOf" srcId="{2710C376-D02B-42ED-AD60-A5F22AE4713D}" destId="{4AFF88ED-F303-4791-97B4-0714EC4F291E}" srcOrd="0" destOrd="0" presId="urn:microsoft.com/office/officeart/2005/8/layout/hierarchy1"/>
    <dgm:cxn modelId="{842219E3-7C3D-4CC2-9B43-6539386BAE9A}" type="presParOf" srcId="{4AFF88ED-F303-4791-97B4-0714EC4F291E}" destId="{4AD4FE38-F03A-4782-871C-C2D162DA5AA3}" srcOrd="0" destOrd="0" presId="urn:microsoft.com/office/officeart/2005/8/layout/hierarchy1"/>
    <dgm:cxn modelId="{DC35AF11-4CAD-497A-8409-64A93131B039}" type="presParOf" srcId="{4AFF88ED-F303-4791-97B4-0714EC4F291E}" destId="{E5101D4F-4B22-43A0-9067-24F412664C64}" srcOrd="1" destOrd="0" presId="urn:microsoft.com/office/officeart/2005/8/layout/hierarchy1"/>
    <dgm:cxn modelId="{47048660-937A-4C05-BFD5-F89B0CFAB8A3}" type="presParOf" srcId="{2710C376-D02B-42ED-AD60-A5F22AE4713D}" destId="{69703D80-3363-4C9D-A4DC-1BD6CDF79A87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4B0D1-3CB2-41A9-9EAE-8E1688C9DD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7C35791-3079-4197-A5E5-C61CDA62046B}">
      <dgm:prSet phldrT="[Testo]"/>
      <dgm:spPr/>
      <dgm:t>
        <a:bodyPr/>
        <a:lstStyle/>
        <a:p>
          <a:r>
            <a:rPr lang="it-IT" dirty="0" smtClean="0"/>
            <a:t>STRUMENTI PER LA VERIFICA</a:t>
          </a:r>
        </a:p>
        <a:p>
          <a:r>
            <a:rPr lang="it-IT" dirty="0" smtClean="0"/>
            <a:t> DEL PROCESSO </a:t>
          </a:r>
          <a:r>
            <a:rPr lang="it-IT" dirty="0" err="1" smtClean="0"/>
            <a:t>DI</a:t>
          </a:r>
          <a:r>
            <a:rPr lang="it-IT" dirty="0" smtClean="0"/>
            <a:t> CRESCITA</a:t>
          </a:r>
          <a:endParaRPr lang="it-IT" dirty="0"/>
        </a:p>
      </dgm:t>
    </dgm:pt>
    <dgm:pt modelId="{E9E2E7F9-054A-4E4B-B509-E4F1A72EEC33}" type="parTrans" cxnId="{4899F2D2-64B9-4819-9316-6D48E60F94F9}">
      <dgm:prSet/>
      <dgm:spPr/>
      <dgm:t>
        <a:bodyPr/>
        <a:lstStyle/>
        <a:p>
          <a:endParaRPr lang="it-IT"/>
        </a:p>
      </dgm:t>
    </dgm:pt>
    <dgm:pt modelId="{0BBC2623-D372-437B-A5C8-D3588BD44004}" type="sibTrans" cxnId="{4899F2D2-64B9-4819-9316-6D48E60F94F9}">
      <dgm:prSet/>
      <dgm:spPr/>
      <dgm:t>
        <a:bodyPr/>
        <a:lstStyle/>
        <a:p>
          <a:endParaRPr lang="it-IT"/>
        </a:p>
      </dgm:t>
    </dgm:pt>
    <dgm:pt modelId="{233E0508-C9A8-4D20-981D-B214BA477227}">
      <dgm:prSet phldrT="[Testo]"/>
      <dgm:spPr/>
      <dgm:t>
        <a:bodyPr/>
        <a:lstStyle/>
        <a:p>
          <a:r>
            <a:rPr lang="it-IT" dirty="0" smtClean="0"/>
            <a:t>OSSERVAZIONI </a:t>
          </a:r>
        </a:p>
        <a:p>
          <a:r>
            <a:rPr lang="it-IT" dirty="0" smtClean="0"/>
            <a:t>SISTEMATICHE</a:t>
          </a:r>
          <a:endParaRPr lang="it-IT" dirty="0"/>
        </a:p>
      </dgm:t>
    </dgm:pt>
    <dgm:pt modelId="{696F5785-80F1-4548-BCF2-5F852430D9E7}" type="parTrans" cxnId="{3FE2781C-4B12-47DE-923B-FF7BE8F1D1C8}">
      <dgm:prSet/>
      <dgm:spPr/>
      <dgm:t>
        <a:bodyPr/>
        <a:lstStyle/>
        <a:p>
          <a:endParaRPr lang="it-IT"/>
        </a:p>
      </dgm:t>
    </dgm:pt>
    <dgm:pt modelId="{D0AE3AF2-8F56-4CF9-85EE-24CFDF626755}" type="sibTrans" cxnId="{3FE2781C-4B12-47DE-923B-FF7BE8F1D1C8}">
      <dgm:prSet/>
      <dgm:spPr/>
      <dgm:t>
        <a:bodyPr/>
        <a:lstStyle/>
        <a:p>
          <a:endParaRPr lang="it-IT"/>
        </a:p>
      </dgm:t>
    </dgm:pt>
    <dgm:pt modelId="{6791FDA0-3304-4DF1-AC28-4D814B983CDE}">
      <dgm:prSet phldrT="[Testo]"/>
      <dgm:spPr/>
      <dgm:t>
        <a:bodyPr/>
        <a:lstStyle/>
        <a:p>
          <a:r>
            <a:rPr lang="it-IT" dirty="0" smtClean="0"/>
            <a:t>RISPETTO DELLE REGOLE</a:t>
          </a:r>
          <a:endParaRPr lang="it-IT" dirty="0"/>
        </a:p>
      </dgm:t>
    </dgm:pt>
    <dgm:pt modelId="{98E9FF31-4595-476D-BF8A-4B1767E31189}" type="parTrans" cxnId="{28EAB096-4F9E-411B-B338-63C30C76A434}">
      <dgm:prSet/>
      <dgm:spPr/>
      <dgm:t>
        <a:bodyPr/>
        <a:lstStyle/>
        <a:p>
          <a:endParaRPr lang="it-IT"/>
        </a:p>
      </dgm:t>
    </dgm:pt>
    <dgm:pt modelId="{65F36112-5E03-4964-A50D-033DE6707A0F}" type="sibTrans" cxnId="{28EAB096-4F9E-411B-B338-63C30C76A434}">
      <dgm:prSet/>
      <dgm:spPr/>
      <dgm:t>
        <a:bodyPr/>
        <a:lstStyle/>
        <a:p>
          <a:endParaRPr lang="it-IT"/>
        </a:p>
      </dgm:t>
    </dgm:pt>
    <dgm:pt modelId="{B339ACD5-C6CC-4B71-BDE5-4C5916E80AB6}">
      <dgm:prSet phldrT="[Testo]"/>
      <dgm:spPr/>
      <dgm:t>
        <a:bodyPr/>
        <a:lstStyle/>
        <a:p>
          <a:r>
            <a:rPr lang="it-IT" dirty="0" smtClean="0"/>
            <a:t>REGOLARITA’ NEI COMPITI</a:t>
          </a:r>
          <a:endParaRPr lang="it-IT" dirty="0"/>
        </a:p>
      </dgm:t>
    </dgm:pt>
    <dgm:pt modelId="{BF26E325-3B91-48EF-ADD6-09B141C54F4E}" type="parTrans" cxnId="{4F48FA05-E502-418F-BA2D-B13AD62DEDC3}">
      <dgm:prSet/>
      <dgm:spPr/>
      <dgm:t>
        <a:bodyPr/>
        <a:lstStyle/>
        <a:p>
          <a:endParaRPr lang="it-IT"/>
        </a:p>
      </dgm:t>
    </dgm:pt>
    <dgm:pt modelId="{0777D302-DB34-462E-8DB7-D5A16A1D8F9B}" type="sibTrans" cxnId="{4F48FA05-E502-418F-BA2D-B13AD62DEDC3}">
      <dgm:prSet/>
      <dgm:spPr/>
      <dgm:t>
        <a:bodyPr/>
        <a:lstStyle/>
        <a:p>
          <a:endParaRPr lang="it-IT"/>
        </a:p>
      </dgm:t>
    </dgm:pt>
    <dgm:pt modelId="{47247319-F872-454A-A9A3-4FD46011C367}">
      <dgm:prSet/>
      <dgm:spPr/>
      <dgm:t>
        <a:bodyPr/>
        <a:lstStyle/>
        <a:p>
          <a:r>
            <a:rPr lang="it-IT" dirty="0" smtClean="0"/>
            <a:t>CURA DEI MATERIALI</a:t>
          </a:r>
          <a:endParaRPr lang="it-IT" dirty="0"/>
        </a:p>
      </dgm:t>
    </dgm:pt>
    <dgm:pt modelId="{CF5F1B82-3520-425F-91D1-7B62AE904018}" type="parTrans" cxnId="{0B45393D-0476-444B-8F71-5F36EBF337A4}">
      <dgm:prSet/>
      <dgm:spPr/>
      <dgm:t>
        <a:bodyPr/>
        <a:lstStyle/>
        <a:p>
          <a:endParaRPr lang="it-IT"/>
        </a:p>
      </dgm:t>
    </dgm:pt>
    <dgm:pt modelId="{AF5375A3-8195-4525-BAF9-284093119DB2}" type="sibTrans" cxnId="{0B45393D-0476-444B-8F71-5F36EBF337A4}">
      <dgm:prSet/>
      <dgm:spPr/>
      <dgm:t>
        <a:bodyPr/>
        <a:lstStyle/>
        <a:p>
          <a:endParaRPr lang="it-IT"/>
        </a:p>
      </dgm:t>
    </dgm:pt>
    <dgm:pt modelId="{20E86F3F-9D53-44CF-8867-2BF0444E5FB4}">
      <dgm:prSet/>
      <dgm:spPr/>
      <dgm:t>
        <a:bodyPr/>
        <a:lstStyle/>
        <a:p>
          <a:r>
            <a:rPr lang="it-IT" dirty="0" smtClean="0"/>
            <a:t>RELAZIONI CON GLI ADULTI E I PARI</a:t>
          </a:r>
          <a:endParaRPr lang="it-IT" dirty="0"/>
        </a:p>
      </dgm:t>
    </dgm:pt>
    <dgm:pt modelId="{F43D4D3B-F028-4468-8DE6-8910DFF388B8}" type="parTrans" cxnId="{D500A30E-9FD3-42BD-BEBE-F14F1863B586}">
      <dgm:prSet/>
      <dgm:spPr/>
      <dgm:t>
        <a:bodyPr/>
        <a:lstStyle/>
        <a:p>
          <a:endParaRPr lang="it-IT"/>
        </a:p>
      </dgm:t>
    </dgm:pt>
    <dgm:pt modelId="{6E4E8EE2-4EF2-46BD-84CB-AC39612BB8DF}" type="sibTrans" cxnId="{D500A30E-9FD3-42BD-BEBE-F14F1863B586}">
      <dgm:prSet/>
      <dgm:spPr/>
      <dgm:t>
        <a:bodyPr/>
        <a:lstStyle/>
        <a:p>
          <a:endParaRPr lang="it-IT"/>
        </a:p>
      </dgm:t>
    </dgm:pt>
    <dgm:pt modelId="{873B197B-794E-4EF5-A7C4-FB5BDDB42FE1}" type="pres">
      <dgm:prSet presAssocID="{EB74B0D1-3CB2-41A9-9EAE-8E1688C9DD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BDCC2BC-ABF5-4FA5-BECE-C6397ABC33EE}" type="pres">
      <dgm:prSet presAssocID="{C7C35791-3079-4197-A5E5-C61CDA62046B}" presName="hierRoot1" presStyleCnt="0"/>
      <dgm:spPr/>
    </dgm:pt>
    <dgm:pt modelId="{ED9833C0-C916-4F46-8BFD-D6F3A0FF8E22}" type="pres">
      <dgm:prSet presAssocID="{C7C35791-3079-4197-A5E5-C61CDA62046B}" presName="composite" presStyleCnt="0"/>
      <dgm:spPr/>
    </dgm:pt>
    <dgm:pt modelId="{F9568AA0-B412-45EB-B0DF-4E8013649184}" type="pres">
      <dgm:prSet presAssocID="{C7C35791-3079-4197-A5E5-C61CDA62046B}" presName="background" presStyleLbl="node0" presStyleIdx="0" presStyleCnt="1"/>
      <dgm:spPr/>
    </dgm:pt>
    <dgm:pt modelId="{C4A4DC10-AA7B-43EE-B040-D2EFEBA92B96}" type="pres">
      <dgm:prSet presAssocID="{C7C35791-3079-4197-A5E5-C61CDA62046B}" presName="text" presStyleLbl="fgAcc0" presStyleIdx="0" presStyleCnt="1" custScaleX="209840" custScaleY="17727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2929A11-798F-4C51-9030-A0AFC36A97E9}" type="pres">
      <dgm:prSet presAssocID="{C7C35791-3079-4197-A5E5-C61CDA62046B}" presName="hierChild2" presStyleCnt="0"/>
      <dgm:spPr/>
    </dgm:pt>
    <dgm:pt modelId="{F4E11719-F5D3-47F6-BE6C-386567815DD4}" type="pres">
      <dgm:prSet presAssocID="{696F5785-80F1-4548-BCF2-5F852430D9E7}" presName="Name10" presStyleLbl="parChTrans1D2" presStyleIdx="0" presStyleCnt="1"/>
      <dgm:spPr/>
      <dgm:t>
        <a:bodyPr/>
        <a:lstStyle/>
        <a:p>
          <a:endParaRPr lang="it-IT"/>
        </a:p>
      </dgm:t>
    </dgm:pt>
    <dgm:pt modelId="{B15C3A57-A354-4A9F-A1C3-F300C8C387B6}" type="pres">
      <dgm:prSet presAssocID="{233E0508-C9A8-4D20-981D-B214BA477227}" presName="hierRoot2" presStyleCnt="0"/>
      <dgm:spPr/>
    </dgm:pt>
    <dgm:pt modelId="{5FD2789D-3DEA-432B-AE19-0E6DF6E696B5}" type="pres">
      <dgm:prSet presAssocID="{233E0508-C9A8-4D20-981D-B214BA477227}" presName="composite2" presStyleCnt="0"/>
      <dgm:spPr/>
    </dgm:pt>
    <dgm:pt modelId="{365A6E8A-C159-45B6-8F04-B783339C5034}" type="pres">
      <dgm:prSet presAssocID="{233E0508-C9A8-4D20-981D-B214BA477227}" presName="background2" presStyleLbl="node2" presStyleIdx="0" presStyleCnt="1"/>
      <dgm:spPr/>
    </dgm:pt>
    <dgm:pt modelId="{E0997BAB-3209-4F2C-A490-0A2BAD19F879}" type="pres">
      <dgm:prSet presAssocID="{233E0508-C9A8-4D20-981D-B214BA477227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E189BCD-E79C-4815-8030-A199AEE9CBE3}" type="pres">
      <dgm:prSet presAssocID="{233E0508-C9A8-4D20-981D-B214BA477227}" presName="hierChild3" presStyleCnt="0"/>
      <dgm:spPr/>
    </dgm:pt>
    <dgm:pt modelId="{0E0C993E-0703-4D37-A952-CF53D911752E}" type="pres">
      <dgm:prSet presAssocID="{98E9FF31-4595-476D-BF8A-4B1767E31189}" presName="Name17" presStyleLbl="parChTrans1D3" presStyleIdx="0" presStyleCnt="4"/>
      <dgm:spPr/>
      <dgm:t>
        <a:bodyPr/>
        <a:lstStyle/>
        <a:p>
          <a:endParaRPr lang="it-IT"/>
        </a:p>
      </dgm:t>
    </dgm:pt>
    <dgm:pt modelId="{1A97E467-AE01-4FA7-BBA6-C330C5AEC09D}" type="pres">
      <dgm:prSet presAssocID="{6791FDA0-3304-4DF1-AC28-4D814B983CDE}" presName="hierRoot3" presStyleCnt="0"/>
      <dgm:spPr/>
    </dgm:pt>
    <dgm:pt modelId="{8A93DC9C-9C45-48E7-9C81-B89186C702C1}" type="pres">
      <dgm:prSet presAssocID="{6791FDA0-3304-4DF1-AC28-4D814B983CDE}" presName="composite3" presStyleCnt="0"/>
      <dgm:spPr/>
    </dgm:pt>
    <dgm:pt modelId="{87215530-41A0-4FB9-8219-B44205B8BE0F}" type="pres">
      <dgm:prSet presAssocID="{6791FDA0-3304-4DF1-AC28-4D814B983CDE}" presName="background3" presStyleLbl="node3" presStyleIdx="0" presStyleCnt="4"/>
      <dgm:spPr/>
    </dgm:pt>
    <dgm:pt modelId="{2B24CE81-766A-48D5-B409-C57512B04E08}" type="pres">
      <dgm:prSet presAssocID="{6791FDA0-3304-4DF1-AC28-4D814B983CDE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F995435-CCB5-4AAF-8739-9B5F4F6AD9FD}" type="pres">
      <dgm:prSet presAssocID="{6791FDA0-3304-4DF1-AC28-4D814B983CDE}" presName="hierChild4" presStyleCnt="0"/>
      <dgm:spPr/>
    </dgm:pt>
    <dgm:pt modelId="{63DF1546-86A8-40A0-8BF0-C1A3BAC787C4}" type="pres">
      <dgm:prSet presAssocID="{BF26E325-3B91-48EF-ADD6-09B141C54F4E}" presName="Name17" presStyleLbl="parChTrans1D3" presStyleIdx="1" presStyleCnt="4"/>
      <dgm:spPr/>
      <dgm:t>
        <a:bodyPr/>
        <a:lstStyle/>
        <a:p>
          <a:endParaRPr lang="it-IT"/>
        </a:p>
      </dgm:t>
    </dgm:pt>
    <dgm:pt modelId="{EEC3403E-255A-4043-9ECE-4A0A6B63F9B0}" type="pres">
      <dgm:prSet presAssocID="{B339ACD5-C6CC-4B71-BDE5-4C5916E80AB6}" presName="hierRoot3" presStyleCnt="0"/>
      <dgm:spPr/>
    </dgm:pt>
    <dgm:pt modelId="{48AF6E3F-ED8F-40C1-BAA5-942FAAF598E2}" type="pres">
      <dgm:prSet presAssocID="{B339ACD5-C6CC-4B71-BDE5-4C5916E80AB6}" presName="composite3" presStyleCnt="0"/>
      <dgm:spPr/>
    </dgm:pt>
    <dgm:pt modelId="{BEF4AAFD-C0E0-47AF-A2FB-B4D886DF5C98}" type="pres">
      <dgm:prSet presAssocID="{B339ACD5-C6CC-4B71-BDE5-4C5916E80AB6}" presName="background3" presStyleLbl="node3" presStyleIdx="1" presStyleCnt="4"/>
      <dgm:spPr/>
    </dgm:pt>
    <dgm:pt modelId="{CDEA6CBB-D81E-40BE-A896-2482AF5930AD}" type="pres">
      <dgm:prSet presAssocID="{B339ACD5-C6CC-4B71-BDE5-4C5916E80AB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BB21D23-78C1-4149-A8C4-D3FA8CDA646F}" type="pres">
      <dgm:prSet presAssocID="{B339ACD5-C6CC-4B71-BDE5-4C5916E80AB6}" presName="hierChild4" presStyleCnt="0"/>
      <dgm:spPr/>
    </dgm:pt>
    <dgm:pt modelId="{716FEF50-C40A-4C8E-98CE-138C9FC08674}" type="pres">
      <dgm:prSet presAssocID="{CF5F1B82-3520-425F-91D1-7B62AE904018}" presName="Name17" presStyleLbl="parChTrans1D3" presStyleIdx="2" presStyleCnt="4"/>
      <dgm:spPr/>
      <dgm:t>
        <a:bodyPr/>
        <a:lstStyle/>
        <a:p>
          <a:endParaRPr lang="it-IT"/>
        </a:p>
      </dgm:t>
    </dgm:pt>
    <dgm:pt modelId="{3286F23B-E440-4197-8BEF-1BF3C42C5EBA}" type="pres">
      <dgm:prSet presAssocID="{47247319-F872-454A-A9A3-4FD46011C367}" presName="hierRoot3" presStyleCnt="0"/>
      <dgm:spPr/>
    </dgm:pt>
    <dgm:pt modelId="{ACBED680-EF24-4D26-AB21-E22793F783F4}" type="pres">
      <dgm:prSet presAssocID="{47247319-F872-454A-A9A3-4FD46011C367}" presName="composite3" presStyleCnt="0"/>
      <dgm:spPr/>
    </dgm:pt>
    <dgm:pt modelId="{65AD9E91-DC2E-4495-B87D-C1861779B7A0}" type="pres">
      <dgm:prSet presAssocID="{47247319-F872-454A-A9A3-4FD46011C367}" presName="background3" presStyleLbl="node3" presStyleIdx="2" presStyleCnt="4"/>
      <dgm:spPr/>
    </dgm:pt>
    <dgm:pt modelId="{B56F0B44-3B33-4864-A740-DED0B3AEC262}" type="pres">
      <dgm:prSet presAssocID="{47247319-F872-454A-A9A3-4FD46011C36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7EFADE6-09FD-4EDA-B90B-E1E6149A4481}" type="pres">
      <dgm:prSet presAssocID="{47247319-F872-454A-A9A3-4FD46011C367}" presName="hierChild4" presStyleCnt="0"/>
      <dgm:spPr/>
    </dgm:pt>
    <dgm:pt modelId="{4CE08835-7E01-4D0F-AE6A-0F5D07402249}" type="pres">
      <dgm:prSet presAssocID="{F43D4D3B-F028-4468-8DE6-8910DFF388B8}" presName="Name17" presStyleLbl="parChTrans1D3" presStyleIdx="3" presStyleCnt="4"/>
      <dgm:spPr/>
      <dgm:t>
        <a:bodyPr/>
        <a:lstStyle/>
        <a:p>
          <a:endParaRPr lang="it-IT"/>
        </a:p>
      </dgm:t>
    </dgm:pt>
    <dgm:pt modelId="{F31DB6F1-A509-4CEF-A65B-7E55DD3419B2}" type="pres">
      <dgm:prSet presAssocID="{20E86F3F-9D53-44CF-8867-2BF0444E5FB4}" presName="hierRoot3" presStyleCnt="0"/>
      <dgm:spPr/>
    </dgm:pt>
    <dgm:pt modelId="{48CB8660-DB6F-445C-88FA-2254551B281F}" type="pres">
      <dgm:prSet presAssocID="{20E86F3F-9D53-44CF-8867-2BF0444E5FB4}" presName="composite3" presStyleCnt="0"/>
      <dgm:spPr/>
    </dgm:pt>
    <dgm:pt modelId="{E2072DBF-44BE-4A0B-81AF-A114DA0320D6}" type="pres">
      <dgm:prSet presAssocID="{20E86F3F-9D53-44CF-8867-2BF0444E5FB4}" presName="background3" presStyleLbl="node3" presStyleIdx="3" presStyleCnt="4"/>
      <dgm:spPr/>
    </dgm:pt>
    <dgm:pt modelId="{1E1E8463-5935-43BD-B9C6-A9209598CA88}" type="pres">
      <dgm:prSet presAssocID="{20E86F3F-9D53-44CF-8867-2BF0444E5FB4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BF3BB64-E016-4097-BA9B-0CF30FBF99D3}" type="pres">
      <dgm:prSet presAssocID="{20E86F3F-9D53-44CF-8867-2BF0444E5FB4}" presName="hierChild4" presStyleCnt="0"/>
      <dgm:spPr/>
    </dgm:pt>
  </dgm:ptLst>
  <dgm:cxnLst>
    <dgm:cxn modelId="{60B81139-DDBF-495D-852A-48A8F036E5B1}" type="presOf" srcId="{47247319-F872-454A-A9A3-4FD46011C367}" destId="{B56F0B44-3B33-4864-A740-DED0B3AEC262}" srcOrd="0" destOrd="0" presId="urn:microsoft.com/office/officeart/2005/8/layout/hierarchy1"/>
    <dgm:cxn modelId="{70BA1226-D63E-42EF-88E9-478F87BFBA3C}" type="presOf" srcId="{EB74B0D1-3CB2-41A9-9EAE-8E1688C9DD7A}" destId="{873B197B-794E-4EF5-A7C4-FB5BDDB42FE1}" srcOrd="0" destOrd="0" presId="urn:microsoft.com/office/officeart/2005/8/layout/hierarchy1"/>
    <dgm:cxn modelId="{0A8E1943-3A31-4CED-A60B-EDE05C7E83A1}" type="presOf" srcId="{98E9FF31-4595-476D-BF8A-4B1767E31189}" destId="{0E0C993E-0703-4D37-A952-CF53D911752E}" srcOrd="0" destOrd="0" presId="urn:microsoft.com/office/officeart/2005/8/layout/hierarchy1"/>
    <dgm:cxn modelId="{1CD2D106-E6B2-4177-8129-0CA62D467693}" type="presOf" srcId="{CF5F1B82-3520-425F-91D1-7B62AE904018}" destId="{716FEF50-C40A-4C8E-98CE-138C9FC08674}" srcOrd="0" destOrd="0" presId="urn:microsoft.com/office/officeart/2005/8/layout/hierarchy1"/>
    <dgm:cxn modelId="{0FB87213-E0D6-4568-B6A1-EA7DAD7AAA48}" type="presOf" srcId="{6791FDA0-3304-4DF1-AC28-4D814B983CDE}" destId="{2B24CE81-766A-48D5-B409-C57512B04E08}" srcOrd="0" destOrd="0" presId="urn:microsoft.com/office/officeart/2005/8/layout/hierarchy1"/>
    <dgm:cxn modelId="{28EAB096-4F9E-411B-B338-63C30C76A434}" srcId="{233E0508-C9A8-4D20-981D-B214BA477227}" destId="{6791FDA0-3304-4DF1-AC28-4D814B983CDE}" srcOrd="0" destOrd="0" parTransId="{98E9FF31-4595-476D-BF8A-4B1767E31189}" sibTransId="{65F36112-5E03-4964-A50D-033DE6707A0F}"/>
    <dgm:cxn modelId="{BD68C72F-D670-409F-B499-0F7F307FEF79}" type="presOf" srcId="{F43D4D3B-F028-4468-8DE6-8910DFF388B8}" destId="{4CE08835-7E01-4D0F-AE6A-0F5D07402249}" srcOrd="0" destOrd="0" presId="urn:microsoft.com/office/officeart/2005/8/layout/hierarchy1"/>
    <dgm:cxn modelId="{C82CBFE2-D45D-44E2-A7E4-6E4EF7E40B24}" type="presOf" srcId="{BF26E325-3B91-48EF-ADD6-09B141C54F4E}" destId="{63DF1546-86A8-40A0-8BF0-C1A3BAC787C4}" srcOrd="0" destOrd="0" presId="urn:microsoft.com/office/officeart/2005/8/layout/hierarchy1"/>
    <dgm:cxn modelId="{99A6B801-AEA8-4DAC-983B-AC1F72424B32}" type="presOf" srcId="{696F5785-80F1-4548-BCF2-5F852430D9E7}" destId="{F4E11719-F5D3-47F6-BE6C-386567815DD4}" srcOrd="0" destOrd="0" presId="urn:microsoft.com/office/officeart/2005/8/layout/hierarchy1"/>
    <dgm:cxn modelId="{4899F2D2-64B9-4819-9316-6D48E60F94F9}" srcId="{EB74B0D1-3CB2-41A9-9EAE-8E1688C9DD7A}" destId="{C7C35791-3079-4197-A5E5-C61CDA62046B}" srcOrd="0" destOrd="0" parTransId="{E9E2E7F9-054A-4E4B-B509-E4F1A72EEC33}" sibTransId="{0BBC2623-D372-437B-A5C8-D3588BD44004}"/>
    <dgm:cxn modelId="{63884A2D-286B-4CD2-8861-EB95D223CA29}" type="presOf" srcId="{B339ACD5-C6CC-4B71-BDE5-4C5916E80AB6}" destId="{CDEA6CBB-D81E-40BE-A896-2482AF5930AD}" srcOrd="0" destOrd="0" presId="urn:microsoft.com/office/officeart/2005/8/layout/hierarchy1"/>
    <dgm:cxn modelId="{4233D892-DE08-46E9-AFB6-88DC7E55CD35}" type="presOf" srcId="{233E0508-C9A8-4D20-981D-B214BA477227}" destId="{E0997BAB-3209-4F2C-A490-0A2BAD19F879}" srcOrd="0" destOrd="0" presId="urn:microsoft.com/office/officeart/2005/8/layout/hierarchy1"/>
    <dgm:cxn modelId="{547C943A-1DA8-4C9A-8E0C-276973FA6A51}" type="presOf" srcId="{20E86F3F-9D53-44CF-8867-2BF0444E5FB4}" destId="{1E1E8463-5935-43BD-B9C6-A9209598CA88}" srcOrd="0" destOrd="0" presId="urn:microsoft.com/office/officeart/2005/8/layout/hierarchy1"/>
    <dgm:cxn modelId="{0B45393D-0476-444B-8F71-5F36EBF337A4}" srcId="{233E0508-C9A8-4D20-981D-B214BA477227}" destId="{47247319-F872-454A-A9A3-4FD46011C367}" srcOrd="2" destOrd="0" parTransId="{CF5F1B82-3520-425F-91D1-7B62AE904018}" sibTransId="{AF5375A3-8195-4525-BAF9-284093119DB2}"/>
    <dgm:cxn modelId="{3FE2781C-4B12-47DE-923B-FF7BE8F1D1C8}" srcId="{C7C35791-3079-4197-A5E5-C61CDA62046B}" destId="{233E0508-C9A8-4D20-981D-B214BA477227}" srcOrd="0" destOrd="0" parTransId="{696F5785-80F1-4548-BCF2-5F852430D9E7}" sibTransId="{D0AE3AF2-8F56-4CF9-85EE-24CFDF626755}"/>
    <dgm:cxn modelId="{4F48FA05-E502-418F-BA2D-B13AD62DEDC3}" srcId="{233E0508-C9A8-4D20-981D-B214BA477227}" destId="{B339ACD5-C6CC-4B71-BDE5-4C5916E80AB6}" srcOrd="1" destOrd="0" parTransId="{BF26E325-3B91-48EF-ADD6-09B141C54F4E}" sibTransId="{0777D302-DB34-462E-8DB7-D5A16A1D8F9B}"/>
    <dgm:cxn modelId="{D500A30E-9FD3-42BD-BEBE-F14F1863B586}" srcId="{233E0508-C9A8-4D20-981D-B214BA477227}" destId="{20E86F3F-9D53-44CF-8867-2BF0444E5FB4}" srcOrd="3" destOrd="0" parTransId="{F43D4D3B-F028-4468-8DE6-8910DFF388B8}" sibTransId="{6E4E8EE2-4EF2-46BD-84CB-AC39612BB8DF}"/>
    <dgm:cxn modelId="{E4B255B6-E689-4525-BE6A-5B4E5B1B3534}" type="presOf" srcId="{C7C35791-3079-4197-A5E5-C61CDA62046B}" destId="{C4A4DC10-AA7B-43EE-B040-D2EFEBA92B96}" srcOrd="0" destOrd="0" presId="urn:microsoft.com/office/officeart/2005/8/layout/hierarchy1"/>
    <dgm:cxn modelId="{6C1B2F64-B04D-40C1-960C-3B8248E3685B}" type="presParOf" srcId="{873B197B-794E-4EF5-A7C4-FB5BDDB42FE1}" destId="{0BDCC2BC-ABF5-4FA5-BECE-C6397ABC33EE}" srcOrd="0" destOrd="0" presId="urn:microsoft.com/office/officeart/2005/8/layout/hierarchy1"/>
    <dgm:cxn modelId="{39F8CCB5-17DF-4720-95DB-FEEDE9EEC478}" type="presParOf" srcId="{0BDCC2BC-ABF5-4FA5-BECE-C6397ABC33EE}" destId="{ED9833C0-C916-4F46-8BFD-D6F3A0FF8E22}" srcOrd="0" destOrd="0" presId="urn:microsoft.com/office/officeart/2005/8/layout/hierarchy1"/>
    <dgm:cxn modelId="{3CDFC22B-A9D3-4B31-AA2A-D8AF4FA5642F}" type="presParOf" srcId="{ED9833C0-C916-4F46-8BFD-D6F3A0FF8E22}" destId="{F9568AA0-B412-45EB-B0DF-4E8013649184}" srcOrd="0" destOrd="0" presId="urn:microsoft.com/office/officeart/2005/8/layout/hierarchy1"/>
    <dgm:cxn modelId="{59E60395-84EC-4381-995C-6DF7CB803DDE}" type="presParOf" srcId="{ED9833C0-C916-4F46-8BFD-D6F3A0FF8E22}" destId="{C4A4DC10-AA7B-43EE-B040-D2EFEBA92B96}" srcOrd="1" destOrd="0" presId="urn:microsoft.com/office/officeart/2005/8/layout/hierarchy1"/>
    <dgm:cxn modelId="{E8F52082-F71C-45F9-83C7-7C29CE7A1740}" type="presParOf" srcId="{0BDCC2BC-ABF5-4FA5-BECE-C6397ABC33EE}" destId="{92929A11-798F-4C51-9030-A0AFC36A97E9}" srcOrd="1" destOrd="0" presId="urn:microsoft.com/office/officeart/2005/8/layout/hierarchy1"/>
    <dgm:cxn modelId="{3469AD70-4D88-476F-AF84-CB21C063A279}" type="presParOf" srcId="{92929A11-798F-4C51-9030-A0AFC36A97E9}" destId="{F4E11719-F5D3-47F6-BE6C-386567815DD4}" srcOrd="0" destOrd="0" presId="urn:microsoft.com/office/officeart/2005/8/layout/hierarchy1"/>
    <dgm:cxn modelId="{52328556-74F8-4616-9692-5409F1A7EE4A}" type="presParOf" srcId="{92929A11-798F-4C51-9030-A0AFC36A97E9}" destId="{B15C3A57-A354-4A9F-A1C3-F300C8C387B6}" srcOrd="1" destOrd="0" presId="urn:microsoft.com/office/officeart/2005/8/layout/hierarchy1"/>
    <dgm:cxn modelId="{28CF7FD8-06F3-4B6D-ABF0-00B620072A57}" type="presParOf" srcId="{B15C3A57-A354-4A9F-A1C3-F300C8C387B6}" destId="{5FD2789D-3DEA-432B-AE19-0E6DF6E696B5}" srcOrd="0" destOrd="0" presId="urn:microsoft.com/office/officeart/2005/8/layout/hierarchy1"/>
    <dgm:cxn modelId="{F59D223E-ED6C-4BF5-AB11-9B0338CC47E1}" type="presParOf" srcId="{5FD2789D-3DEA-432B-AE19-0E6DF6E696B5}" destId="{365A6E8A-C159-45B6-8F04-B783339C5034}" srcOrd="0" destOrd="0" presId="urn:microsoft.com/office/officeart/2005/8/layout/hierarchy1"/>
    <dgm:cxn modelId="{63AFBC66-3324-4C59-8FD0-FB91271B1829}" type="presParOf" srcId="{5FD2789D-3DEA-432B-AE19-0E6DF6E696B5}" destId="{E0997BAB-3209-4F2C-A490-0A2BAD19F879}" srcOrd="1" destOrd="0" presId="urn:microsoft.com/office/officeart/2005/8/layout/hierarchy1"/>
    <dgm:cxn modelId="{D21C4A94-379C-43B3-A264-630F7FC5A18D}" type="presParOf" srcId="{B15C3A57-A354-4A9F-A1C3-F300C8C387B6}" destId="{5E189BCD-E79C-4815-8030-A199AEE9CBE3}" srcOrd="1" destOrd="0" presId="urn:microsoft.com/office/officeart/2005/8/layout/hierarchy1"/>
    <dgm:cxn modelId="{31BB450A-57EA-4E74-A191-0DCF71BA2111}" type="presParOf" srcId="{5E189BCD-E79C-4815-8030-A199AEE9CBE3}" destId="{0E0C993E-0703-4D37-A952-CF53D911752E}" srcOrd="0" destOrd="0" presId="urn:microsoft.com/office/officeart/2005/8/layout/hierarchy1"/>
    <dgm:cxn modelId="{9E2069D8-C25F-4D62-9282-7913D95883D8}" type="presParOf" srcId="{5E189BCD-E79C-4815-8030-A199AEE9CBE3}" destId="{1A97E467-AE01-4FA7-BBA6-C330C5AEC09D}" srcOrd="1" destOrd="0" presId="urn:microsoft.com/office/officeart/2005/8/layout/hierarchy1"/>
    <dgm:cxn modelId="{D7408B63-25F1-4B0E-A24C-29B4EDAA1B85}" type="presParOf" srcId="{1A97E467-AE01-4FA7-BBA6-C330C5AEC09D}" destId="{8A93DC9C-9C45-48E7-9C81-B89186C702C1}" srcOrd="0" destOrd="0" presId="urn:microsoft.com/office/officeart/2005/8/layout/hierarchy1"/>
    <dgm:cxn modelId="{7DAAF899-8F8A-4BFA-B611-E0EE15DD6FDC}" type="presParOf" srcId="{8A93DC9C-9C45-48E7-9C81-B89186C702C1}" destId="{87215530-41A0-4FB9-8219-B44205B8BE0F}" srcOrd="0" destOrd="0" presId="urn:microsoft.com/office/officeart/2005/8/layout/hierarchy1"/>
    <dgm:cxn modelId="{F2E036BA-5BD9-4663-B6FC-5411B0CF730B}" type="presParOf" srcId="{8A93DC9C-9C45-48E7-9C81-B89186C702C1}" destId="{2B24CE81-766A-48D5-B409-C57512B04E08}" srcOrd="1" destOrd="0" presId="urn:microsoft.com/office/officeart/2005/8/layout/hierarchy1"/>
    <dgm:cxn modelId="{4DE53562-767C-4D0B-9216-B2468D11EB9A}" type="presParOf" srcId="{1A97E467-AE01-4FA7-BBA6-C330C5AEC09D}" destId="{4F995435-CCB5-4AAF-8739-9B5F4F6AD9FD}" srcOrd="1" destOrd="0" presId="urn:microsoft.com/office/officeart/2005/8/layout/hierarchy1"/>
    <dgm:cxn modelId="{0349FF0C-0BD6-4538-B882-038117B92899}" type="presParOf" srcId="{5E189BCD-E79C-4815-8030-A199AEE9CBE3}" destId="{63DF1546-86A8-40A0-8BF0-C1A3BAC787C4}" srcOrd="2" destOrd="0" presId="urn:microsoft.com/office/officeart/2005/8/layout/hierarchy1"/>
    <dgm:cxn modelId="{6FA57326-2A9F-4CF1-9CC8-E1CAC7DA30FA}" type="presParOf" srcId="{5E189BCD-E79C-4815-8030-A199AEE9CBE3}" destId="{EEC3403E-255A-4043-9ECE-4A0A6B63F9B0}" srcOrd="3" destOrd="0" presId="urn:microsoft.com/office/officeart/2005/8/layout/hierarchy1"/>
    <dgm:cxn modelId="{8D044EA0-7372-401B-AA2E-42E55EECB698}" type="presParOf" srcId="{EEC3403E-255A-4043-9ECE-4A0A6B63F9B0}" destId="{48AF6E3F-ED8F-40C1-BAA5-942FAAF598E2}" srcOrd="0" destOrd="0" presId="urn:microsoft.com/office/officeart/2005/8/layout/hierarchy1"/>
    <dgm:cxn modelId="{ABAC2DA6-AAA4-441F-B38E-3523D1BC9859}" type="presParOf" srcId="{48AF6E3F-ED8F-40C1-BAA5-942FAAF598E2}" destId="{BEF4AAFD-C0E0-47AF-A2FB-B4D886DF5C98}" srcOrd="0" destOrd="0" presId="urn:microsoft.com/office/officeart/2005/8/layout/hierarchy1"/>
    <dgm:cxn modelId="{A74D3519-8879-44D0-96C9-52FBE140F77F}" type="presParOf" srcId="{48AF6E3F-ED8F-40C1-BAA5-942FAAF598E2}" destId="{CDEA6CBB-D81E-40BE-A896-2482AF5930AD}" srcOrd="1" destOrd="0" presId="urn:microsoft.com/office/officeart/2005/8/layout/hierarchy1"/>
    <dgm:cxn modelId="{AA9B8BCD-C05C-4C02-8C37-D11525661210}" type="presParOf" srcId="{EEC3403E-255A-4043-9ECE-4A0A6B63F9B0}" destId="{6BB21D23-78C1-4149-A8C4-D3FA8CDA646F}" srcOrd="1" destOrd="0" presId="urn:microsoft.com/office/officeart/2005/8/layout/hierarchy1"/>
    <dgm:cxn modelId="{6A765079-2347-4AFE-8D8F-CD3A925A373C}" type="presParOf" srcId="{5E189BCD-E79C-4815-8030-A199AEE9CBE3}" destId="{716FEF50-C40A-4C8E-98CE-138C9FC08674}" srcOrd="4" destOrd="0" presId="urn:microsoft.com/office/officeart/2005/8/layout/hierarchy1"/>
    <dgm:cxn modelId="{1A8ED412-9B5B-494D-9138-21B90F9DCE07}" type="presParOf" srcId="{5E189BCD-E79C-4815-8030-A199AEE9CBE3}" destId="{3286F23B-E440-4197-8BEF-1BF3C42C5EBA}" srcOrd="5" destOrd="0" presId="urn:microsoft.com/office/officeart/2005/8/layout/hierarchy1"/>
    <dgm:cxn modelId="{83B04A33-E02A-4B0D-A23D-2479AC5FB0D3}" type="presParOf" srcId="{3286F23B-E440-4197-8BEF-1BF3C42C5EBA}" destId="{ACBED680-EF24-4D26-AB21-E22793F783F4}" srcOrd="0" destOrd="0" presId="urn:microsoft.com/office/officeart/2005/8/layout/hierarchy1"/>
    <dgm:cxn modelId="{B7A0E26A-9DC2-4F74-9141-D9EC8F1815ED}" type="presParOf" srcId="{ACBED680-EF24-4D26-AB21-E22793F783F4}" destId="{65AD9E91-DC2E-4495-B87D-C1861779B7A0}" srcOrd="0" destOrd="0" presId="urn:microsoft.com/office/officeart/2005/8/layout/hierarchy1"/>
    <dgm:cxn modelId="{A760C32A-E284-4B90-B34A-B588149679E9}" type="presParOf" srcId="{ACBED680-EF24-4D26-AB21-E22793F783F4}" destId="{B56F0B44-3B33-4864-A740-DED0B3AEC262}" srcOrd="1" destOrd="0" presId="urn:microsoft.com/office/officeart/2005/8/layout/hierarchy1"/>
    <dgm:cxn modelId="{76B687D0-3BB4-4096-AB54-DFEBBBFFB9BF}" type="presParOf" srcId="{3286F23B-E440-4197-8BEF-1BF3C42C5EBA}" destId="{A7EFADE6-09FD-4EDA-B90B-E1E6149A4481}" srcOrd="1" destOrd="0" presId="urn:microsoft.com/office/officeart/2005/8/layout/hierarchy1"/>
    <dgm:cxn modelId="{50D6E879-5781-476A-87B8-21468BEF550E}" type="presParOf" srcId="{5E189BCD-E79C-4815-8030-A199AEE9CBE3}" destId="{4CE08835-7E01-4D0F-AE6A-0F5D07402249}" srcOrd="6" destOrd="0" presId="urn:microsoft.com/office/officeart/2005/8/layout/hierarchy1"/>
    <dgm:cxn modelId="{C59E1D3A-50DC-4FE4-8AE7-2BA3883A3A31}" type="presParOf" srcId="{5E189BCD-E79C-4815-8030-A199AEE9CBE3}" destId="{F31DB6F1-A509-4CEF-A65B-7E55DD3419B2}" srcOrd="7" destOrd="0" presId="urn:microsoft.com/office/officeart/2005/8/layout/hierarchy1"/>
    <dgm:cxn modelId="{7EF91E11-8255-407A-93BF-B4347414DC29}" type="presParOf" srcId="{F31DB6F1-A509-4CEF-A65B-7E55DD3419B2}" destId="{48CB8660-DB6F-445C-88FA-2254551B281F}" srcOrd="0" destOrd="0" presId="urn:microsoft.com/office/officeart/2005/8/layout/hierarchy1"/>
    <dgm:cxn modelId="{3D6EB056-7B40-4895-9189-971019CF2906}" type="presParOf" srcId="{48CB8660-DB6F-445C-88FA-2254551B281F}" destId="{E2072DBF-44BE-4A0B-81AF-A114DA0320D6}" srcOrd="0" destOrd="0" presId="urn:microsoft.com/office/officeart/2005/8/layout/hierarchy1"/>
    <dgm:cxn modelId="{D057BCAC-AAA7-497F-9FDA-5273218E324A}" type="presParOf" srcId="{48CB8660-DB6F-445C-88FA-2254551B281F}" destId="{1E1E8463-5935-43BD-B9C6-A9209598CA88}" srcOrd="1" destOrd="0" presId="urn:microsoft.com/office/officeart/2005/8/layout/hierarchy1"/>
    <dgm:cxn modelId="{237A2C41-9B9D-4539-89F7-87226066E718}" type="presParOf" srcId="{F31DB6F1-A509-4CEF-A65B-7E55DD3419B2}" destId="{CBF3BB64-E016-4097-BA9B-0CF30FBF99D3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0F92A1-E7FB-41BA-8E92-D28DE218478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4EFC9D0-5547-4044-8253-A0AE855BEC7F}">
      <dgm:prSet phldrT="[Testo]"/>
      <dgm:sp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it-IT" dirty="0" smtClean="0"/>
            <a:t>PROGETTI</a:t>
          </a:r>
        </a:p>
        <a:p>
          <a:r>
            <a:rPr lang="it-IT" dirty="0" smtClean="0"/>
            <a:t>COMPITI </a:t>
          </a:r>
          <a:r>
            <a:rPr lang="it-IT" dirty="0" err="1" smtClean="0"/>
            <a:t>DI</a:t>
          </a:r>
          <a:r>
            <a:rPr lang="it-IT" dirty="0" smtClean="0"/>
            <a:t> REALTA’</a:t>
          </a:r>
        </a:p>
        <a:p>
          <a:r>
            <a:rPr lang="it-IT" dirty="0" smtClean="0"/>
            <a:t>ATTIVITA’ A CLASSI APERTE</a:t>
          </a:r>
        </a:p>
        <a:p>
          <a:r>
            <a:rPr lang="it-IT" dirty="0" smtClean="0"/>
            <a:t>ATTIVITA’ IN APPRENDIMENTO COOPERATIVO</a:t>
          </a:r>
        </a:p>
        <a:p>
          <a:r>
            <a:rPr lang="it-IT" dirty="0" smtClean="0"/>
            <a:t>USCITE E  VISITE </a:t>
          </a:r>
          <a:r>
            <a:rPr lang="it-IT" dirty="0" err="1" smtClean="0"/>
            <a:t>DI</a:t>
          </a:r>
          <a:r>
            <a:rPr lang="it-IT" dirty="0" smtClean="0"/>
            <a:t> ISTRUZIONE</a:t>
          </a:r>
        </a:p>
        <a:p>
          <a:r>
            <a:rPr lang="it-IT" dirty="0" smtClean="0"/>
            <a:t>ATTIVITA’ POMERIDIANE</a:t>
          </a:r>
        </a:p>
        <a:p>
          <a:r>
            <a:rPr lang="it-IT" dirty="0" smtClean="0"/>
            <a:t>…</a:t>
          </a:r>
          <a:endParaRPr lang="it-IT" dirty="0"/>
        </a:p>
      </dgm:t>
    </dgm:pt>
    <dgm:pt modelId="{4D1DBF32-08B2-4C54-B76A-E7E128ACBFE8}" type="parTrans" cxnId="{AC842301-F61B-4C77-99E7-33C816687587}">
      <dgm:prSet/>
      <dgm:spPr/>
      <dgm:t>
        <a:bodyPr/>
        <a:lstStyle/>
        <a:p>
          <a:endParaRPr lang="it-IT"/>
        </a:p>
      </dgm:t>
    </dgm:pt>
    <dgm:pt modelId="{C8D8EB9A-4D0F-4D9C-A83B-2474C8085771}" type="sibTrans" cxnId="{AC842301-F61B-4C77-99E7-33C816687587}">
      <dgm:prSet/>
      <dgm:spPr/>
      <dgm:t>
        <a:bodyPr/>
        <a:lstStyle/>
        <a:p>
          <a:endParaRPr lang="it-IT"/>
        </a:p>
      </dgm:t>
    </dgm:pt>
    <dgm:pt modelId="{6BD6F55D-77A7-475F-A673-51430631EEC2}">
      <dgm:prSet phldrT="[Testo]"/>
      <dgm:sp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it-IT" b="1" dirty="0" smtClean="0"/>
            <a:t>APPRENDIMENTI</a:t>
          </a:r>
          <a:endParaRPr lang="it-IT" b="1" dirty="0"/>
        </a:p>
      </dgm:t>
    </dgm:pt>
    <dgm:pt modelId="{44729FF7-502A-4011-BC09-48CFFAA9E0A7}" type="parTrans" cxnId="{B266F45C-6ACB-4283-9C21-ACBD402FA73D}">
      <dgm:prSet/>
      <dgm:spPr/>
      <dgm:t>
        <a:bodyPr/>
        <a:lstStyle/>
        <a:p>
          <a:endParaRPr lang="it-IT"/>
        </a:p>
      </dgm:t>
    </dgm:pt>
    <dgm:pt modelId="{E388316A-0BB6-4467-AB25-13C482EFA030}" type="sibTrans" cxnId="{B266F45C-6ACB-4283-9C21-ACBD402FA73D}">
      <dgm:prSet/>
      <dgm:spPr/>
      <dgm:t>
        <a:bodyPr/>
        <a:lstStyle/>
        <a:p>
          <a:endParaRPr lang="it-IT"/>
        </a:p>
      </dgm:t>
    </dgm:pt>
    <dgm:pt modelId="{F0AA3229-D0C3-4C49-85CF-9371F352627C}">
      <dgm:prSet phldrT="[Testo]"/>
      <dgm:sp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it-IT" b="1" dirty="0" smtClean="0"/>
            <a:t>PROCESSO </a:t>
          </a:r>
          <a:r>
            <a:rPr lang="it-IT" b="1" dirty="0" err="1" smtClean="0"/>
            <a:t>DI</a:t>
          </a:r>
          <a:r>
            <a:rPr lang="it-IT" b="1" dirty="0" smtClean="0"/>
            <a:t> CRESCITA</a:t>
          </a:r>
          <a:endParaRPr lang="it-IT" b="1" dirty="0"/>
        </a:p>
      </dgm:t>
    </dgm:pt>
    <dgm:pt modelId="{619A42E7-B3A5-41A3-AF27-FB2E83E7A470}" type="parTrans" cxnId="{6E517FAF-6AD9-4B95-B386-3BBFFE20E3B5}">
      <dgm:prSet/>
      <dgm:spPr/>
      <dgm:t>
        <a:bodyPr/>
        <a:lstStyle/>
        <a:p>
          <a:endParaRPr lang="it-IT"/>
        </a:p>
      </dgm:t>
    </dgm:pt>
    <dgm:pt modelId="{08F76FD5-F42A-40EF-B52B-E3EF1B6DF4D3}" type="sibTrans" cxnId="{6E517FAF-6AD9-4B95-B386-3BBFFE20E3B5}">
      <dgm:prSet/>
      <dgm:spPr/>
      <dgm:t>
        <a:bodyPr/>
        <a:lstStyle/>
        <a:p>
          <a:endParaRPr lang="it-IT"/>
        </a:p>
      </dgm:t>
    </dgm:pt>
    <dgm:pt modelId="{A35B1164-C307-451E-BF76-F6433ECE34B3}" type="pres">
      <dgm:prSet presAssocID="{A50F92A1-E7FB-41BA-8E92-D28DE218478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DDEF5D1-462D-409B-979C-B8455253123E}" type="pres">
      <dgm:prSet presAssocID="{F4EFC9D0-5547-4044-8253-A0AE855BEC7F}" presName="roof" presStyleLbl="dkBgShp" presStyleIdx="0" presStyleCnt="2" custScaleY="235384" custLinFactNeighborX="-391" custLinFactNeighborY="41125"/>
      <dgm:spPr/>
      <dgm:t>
        <a:bodyPr/>
        <a:lstStyle/>
        <a:p>
          <a:endParaRPr lang="it-IT"/>
        </a:p>
      </dgm:t>
    </dgm:pt>
    <dgm:pt modelId="{7E38E92F-8DB9-45B8-B1F5-81ABEB9B61AA}" type="pres">
      <dgm:prSet presAssocID="{F4EFC9D0-5547-4044-8253-A0AE855BEC7F}" presName="pillars" presStyleCnt="0"/>
      <dgm:spPr/>
    </dgm:pt>
    <dgm:pt modelId="{A5AC9E30-C786-45EC-8822-A2D8E84396CD}" type="pres">
      <dgm:prSet presAssocID="{F4EFC9D0-5547-4044-8253-A0AE855BEC7F}" presName="pillar1" presStyleLbl="node1" presStyleIdx="0" presStyleCnt="2" custScaleY="44754" custLinFactNeighborX="-782" custLinFactNeighborY="278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F18065-F0A8-475E-ADAB-0D9508614EB2}" type="pres">
      <dgm:prSet presAssocID="{F0AA3229-D0C3-4C49-85CF-9371F352627C}" presName="pillarX" presStyleLbl="node1" presStyleIdx="1" presStyleCnt="2" custScaleY="44754" custLinFactNeighborY="278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DEFAE6-65E5-4A72-8D43-C94B59C315AF}" type="pres">
      <dgm:prSet presAssocID="{F4EFC9D0-5547-4044-8253-A0AE855BEC7F}" presName="base" presStyleLbl="dkBgShp" presStyleIdx="1" presStyleCnt="2" custAng="16200000" custFlipVert="1" custFlipHor="0" custScaleX="1068" custScaleY="10509" custLinFactY="-635532" custLinFactNeighborX="-43181" custLinFactNeighborY="-700000"/>
      <dgm:spPr/>
    </dgm:pt>
  </dgm:ptLst>
  <dgm:cxnLst>
    <dgm:cxn modelId="{6E517FAF-6AD9-4B95-B386-3BBFFE20E3B5}" srcId="{F4EFC9D0-5547-4044-8253-A0AE855BEC7F}" destId="{F0AA3229-D0C3-4C49-85CF-9371F352627C}" srcOrd="1" destOrd="0" parTransId="{619A42E7-B3A5-41A3-AF27-FB2E83E7A470}" sibTransId="{08F76FD5-F42A-40EF-B52B-E3EF1B6DF4D3}"/>
    <dgm:cxn modelId="{523BC198-DBEB-49E4-BE77-BD98737EE3A1}" type="presOf" srcId="{F0AA3229-D0C3-4C49-85CF-9371F352627C}" destId="{32F18065-F0A8-475E-ADAB-0D9508614EB2}" srcOrd="0" destOrd="0" presId="urn:microsoft.com/office/officeart/2005/8/layout/hList3"/>
    <dgm:cxn modelId="{662EA559-956D-4A32-896B-46DBA70694C3}" type="presOf" srcId="{A50F92A1-E7FB-41BA-8E92-D28DE218478E}" destId="{A35B1164-C307-451E-BF76-F6433ECE34B3}" srcOrd="0" destOrd="0" presId="urn:microsoft.com/office/officeart/2005/8/layout/hList3"/>
    <dgm:cxn modelId="{AC842301-F61B-4C77-99E7-33C816687587}" srcId="{A50F92A1-E7FB-41BA-8E92-D28DE218478E}" destId="{F4EFC9D0-5547-4044-8253-A0AE855BEC7F}" srcOrd="0" destOrd="0" parTransId="{4D1DBF32-08B2-4C54-B76A-E7E128ACBFE8}" sibTransId="{C8D8EB9A-4D0F-4D9C-A83B-2474C8085771}"/>
    <dgm:cxn modelId="{B266F45C-6ACB-4283-9C21-ACBD402FA73D}" srcId="{F4EFC9D0-5547-4044-8253-A0AE855BEC7F}" destId="{6BD6F55D-77A7-475F-A673-51430631EEC2}" srcOrd="0" destOrd="0" parTransId="{44729FF7-502A-4011-BC09-48CFFAA9E0A7}" sibTransId="{E388316A-0BB6-4467-AB25-13C482EFA030}"/>
    <dgm:cxn modelId="{ACA66093-AF5D-4007-9B97-FD5C1901083A}" type="presOf" srcId="{6BD6F55D-77A7-475F-A673-51430631EEC2}" destId="{A5AC9E30-C786-45EC-8822-A2D8E84396CD}" srcOrd="0" destOrd="0" presId="urn:microsoft.com/office/officeart/2005/8/layout/hList3"/>
    <dgm:cxn modelId="{F84E690B-F07B-48D0-A21D-BAA378E1C0C4}" type="presOf" srcId="{F4EFC9D0-5547-4044-8253-A0AE855BEC7F}" destId="{DDDEF5D1-462D-409B-979C-B8455253123E}" srcOrd="0" destOrd="0" presId="urn:microsoft.com/office/officeart/2005/8/layout/hList3"/>
    <dgm:cxn modelId="{29C92910-FF95-4754-8835-F8F5B77A9D3A}" type="presParOf" srcId="{A35B1164-C307-451E-BF76-F6433ECE34B3}" destId="{DDDEF5D1-462D-409B-979C-B8455253123E}" srcOrd="0" destOrd="0" presId="urn:microsoft.com/office/officeart/2005/8/layout/hList3"/>
    <dgm:cxn modelId="{3396077D-02BE-4255-94AD-04CD5F2ABE22}" type="presParOf" srcId="{A35B1164-C307-451E-BF76-F6433ECE34B3}" destId="{7E38E92F-8DB9-45B8-B1F5-81ABEB9B61AA}" srcOrd="1" destOrd="0" presId="urn:microsoft.com/office/officeart/2005/8/layout/hList3"/>
    <dgm:cxn modelId="{F2B65B93-3E29-4DCC-96AA-41A94E52368B}" type="presParOf" srcId="{7E38E92F-8DB9-45B8-B1F5-81ABEB9B61AA}" destId="{A5AC9E30-C786-45EC-8822-A2D8E84396CD}" srcOrd="0" destOrd="0" presId="urn:microsoft.com/office/officeart/2005/8/layout/hList3"/>
    <dgm:cxn modelId="{E2AF1D6D-EACB-411B-A51C-C1822521B9DC}" type="presParOf" srcId="{7E38E92F-8DB9-45B8-B1F5-81ABEB9B61AA}" destId="{32F18065-F0A8-475E-ADAB-0D9508614EB2}" srcOrd="1" destOrd="0" presId="urn:microsoft.com/office/officeart/2005/8/layout/hList3"/>
    <dgm:cxn modelId="{3D2084CD-28F7-4702-A31B-68BF61D61F2D}" type="presParOf" srcId="{A35B1164-C307-451E-BF76-F6433ECE34B3}" destId="{91DEFAE6-65E5-4A72-8D43-C94B59C315AF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00BE-0579-4FE4-A68B-5D806C54B38E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6B0F2-C56D-4D9A-A79F-89D7D11004C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48ADDB-FA4C-46A7-A856-4C1833DCC220}" type="slidenum">
              <a:rPr lang="it-IT" altLang="it-IT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altLang="it-IT"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F947E8-5493-4F7D-A186-B6E303121DF2}" type="slidenum">
              <a:rPr lang="it-IT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81A9071-D61B-4268-9470-732D4F2DD6FE}" type="slidenum">
              <a:rPr lang="it-IT" altLang="it-IT" smtClean="0"/>
              <a:pPr eaLnBrk="1" hangingPunct="1"/>
              <a:t>68</a:t>
            </a:fld>
            <a:endParaRPr lang="it-IT" altLang="it-IT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424BCC-39B6-4AC1-B655-9E83158303F5}" type="slidenum">
              <a:rPr lang="it-IT" altLang="it-IT" smtClean="0"/>
              <a:pPr eaLnBrk="1" hangingPunct="1"/>
              <a:t>69</a:t>
            </a:fld>
            <a:endParaRPr lang="it-IT" altLang="it-IT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E2C35-54A7-40D2-828B-7C69C253F61A}" type="slidenum">
              <a:rPr lang="it-IT" altLang="it-IT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 altLang="it-IT"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75CEFA-2B1F-4F76-8638-A00A29D05DD9}" type="slidenum">
              <a:rPr lang="it-IT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9735DE-48B7-4F98-BCF0-DF413261525A}" type="slidenum">
              <a:rPr lang="it-IT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28DB6A-D090-4D25-94AD-41204FA6CE3B}" type="slidenum">
              <a:rPr lang="it-IT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0E1F92-BDE7-4CED-AF62-B1E6DB824621}" type="slidenum">
              <a:rPr lang="it-IT" altLang="it-IT" smtClean="0"/>
              <a:pPr eaLnBrk="1" hangingPunct="1"/>
              <a:t>60</a:t>
            </a:fld>
            <a:endParaRPr lang="it-IT" altLang="it-IT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295E11-5D0F-4E6D-8403-CDAB537A91F0}" type="slidenum">
              <a:rPr lang="it-IT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78FEE-FD31-4A6D-9C04-8286574B20A5}" type="slidenum">
              <a:rPr lang="it-IT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058AA5-CD50-47BC-903F-468E8747AE0C}" type="slidenum">
              <a:rPr lang="it-IT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09A2C8-A722-41F3-87E8-98732AF6D297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B132E7-3A03-43C1-AB8F-9E8623446F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A2C8-A722-41F3-87E8-98732AF6D297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2E7-3A03-43C1-AB8F-9E8623446F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A2C8-A722-41F3-87E8-98732AF6D297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2E7-3A03-43C1-AB8F-9E8623446F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09A2C8-A722-41F3-87E8-98732AF6D297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B132E7-3A03-43C1-AB8F-9E8623446F1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A09A2C8-A722-41F3-87E8-98732AF6D297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B132E7-3A03-43C1-AB8F-9E8623446F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A2C8-A722-41F3-87E8-98732AF6D297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2E7-3A03-43C1-AB8F-9E8623446F1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A2C8-A722-41F3-87E8-98732AF6D297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2E7-3A03-43C1-AB8F-9E8623446F1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09A2C8-A722-41F3-87E8-98732AF6D297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B132E7-3A03-43C1-AB8F-9E8623446F1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A2C8-A722-41F3-87E8-98732AF6D297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132E7-3A03-43C1-AB8F-9E8623446F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09A2C8-A722-41F3-87E8-98732AF6D297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B132E7-3A03-43C1-AB8F-9E8623446F1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09A2C8-A722-41F3-87E8-98732AF6D297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B132E7-3A03-43C1-AB8F-9E8623446F1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09A2C8-A722-41F3-87E8-98732AF6D297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B132E7-3A03-43C1-AB8F-9E8623446F1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57422" y="107154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/>
              <a:t>Lavorare per competenze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it-IT" dirty="0" smtClean="0"/>
              <a:t>16 novembre 2015</a:t>
            </a:r>
          </a:p>
          <a:p>
            <a:pPr algn="r"/>
            <a:r>
              <a:rPr lang="it-IT" dirty="0" smtClean="0"/>
              <a:t>S</a:t>
            </a:r>
            <a:r>
              <a:rPr lang="it-IT" dirty="0" smtClean="0"/>
              <a:t>assuolo</a:t>
            </a:r>
          </a:p>
          <a:p>
            <a:pPr algn="r"/>
            <a:endParaRPr lang="it-IT" dirty="0" smtClean="0"/>
          </a:p>
          <a:p>
            <a:pPr algn="r"/>
            <a:r>
              <a:rPr lang="it-IT" dirty="0" smtClean="0"/>
              <a:t>Paola Veronesi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28728" y="214290"/>
            <a:ext cx="614366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Una “</a:t>
            </a:r>
            <a:r>
              <a:rPr lang="it-IT" sz="2800" dirty="0" err="1" smtClean="0"/>
              <a:t>pizzata</a:t>
            </a:r>
            <a:r>
              <a:rPr lang="it-IT" sz="2800" dirty="0" smtClean="0"/>
              <a:t>” di fine anno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357158" y="1928802"/>
            <a:ext cx="2071702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Scopo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Classi coinvolte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Contesto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Prodotto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/>
              <a:t>Destinatario  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786050" y="1928802"/>
            <a:ext cx="5929354" cy="37862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rgbClr val="002060"/>
                </a:solidFill>
              </a:rPr>
              <a:t>Svolgere un’indagine statistica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rgbClr val="002060"/>
                </a:solidFill>
              </a:rPr>
              <a:t>2^, 4^ e 5^ primaria; 3^ media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rgbClr val="002060"/>
                </a:solidFill>
              </a:rPr>
              <a:t>Festa fine anno scolastico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rgbClr val="002060"/>
                </a:solidFill>
              </a:rPr>
              <a:t>Tipologia e numero di pizze da ordinare in base ai dati emersi dall’indagine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rgbClr val="002060"/>
                </a:solidFill>
              </a:rPr>
              <a:t>Genitori: presentazione percorso</a:t>
            </a:r>
          </a:p>
          <a:p>
            <a:pPr marL="800100" lvl="1" indent="-342900"/>
            <a:r>
              <a:rPr lang="it-IT" sz="2000" dirty="0" smtClean="0">
                <a:solidFill>
                  <a:srgbClr val="002060"/>
                </a:solidFill>
              </a:rPr>
              <a:t>“Pizzaiolo” 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: ordinare le pizze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0141203_125507 -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73550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IMGP5642 (640x48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00438"/>
            <a:ext cx="4134868" cy="31011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5134">
            <a:off x="955033" y="3400979"/>
            <a:ext cx="2428974" cy="3238631"/>
          </a:xfrm>
          <a:prstGeom prst="rect">
            <a:avLst/>
          </a:prstGeom>
          <a:ln w="28575">
            <a:solidFill>
              <a:srgbClr val="666699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714356"/>
            <a:ext cx="3429025" cy="257176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Segnaposto contenuto 3" descr="foto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26" b="11226"/>
          <a:stretch>
            <a:fillRect/>
          </a:stretch>
        </p:blipFill>
        <p:spPr>
          <a:xfrm rot="779427">
            <a:off x="5648694" y="554325"/>
            <a:ext cx="3282988" cy="226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9733" y="601133"/>
            <a:ext cx="7569199" cy="5121936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9361035"/>
              </p:ext>
            </p:extLst>
          </p:nvPr>
        </p:nvGraphicFramePr>
        <p:xfrm>
          <a:off x="877358" y="711199"/>
          <a:ext cx="7521574" cy="5342467"/>
        </p:xfrm>
        <a:graphic>
          <a:graphicData uri="http://schemas.openxmlformats.org/presentationml/2006/ole">
            <p:oleObj spid="_x0000_s1026" name="Documento" r:id="rId3" imgW="9448452" imgH="5994179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233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89694417"/>
              </p:ext>
            </p:extLst>
          </p:nvPr>
        </p:nvGraphicFramePr>
        <p:xfrm>
          <a:off x="799100" y="812800"/>
          <a:ext cx="7582900" cy="5410199"/>
        </p:xfrm>
        <a:graphic>
          <a:graphicData uri="http://schemas.openxmlformats.org/presentationml/2006/ole">
            <p:oleObj spid="_x0000_s2050" name="Documento" r:id="rId3" imgW="9448452" imgH="5917982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194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cisarivoli.it/public/Image/nucleoValutazion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CasellaDiTesto 1"/>
          <p:cNvSpPr txBox="1">
            <a:spLocks noChangeArrowheads="1"/>
          </p:cNvSpPr>
          <p:nvPr/>
        </p:nvSpPr>
        <p:spPr bwMode="auto">
          <a:xfrm>
            <a:off x="900113" y="836613"/>
            <a:ext cx="7559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i="1">
                <a:latin typeface="Georgia" pitchFamily="18" charset="0"/>
              </a:rPr>
              <a:t>La valutazione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http://www.simoneweil.it/wordpress/wp-content/uploads/riflessione.jpg"/>
          <p:cNvPicPr>
            <a:picLocks noChangeAspect="1" noChangeArrowheads="1"/>
          </p:cNvPicPr>
          <p:nvPr/>
        </p:nvPicPr>
        <p:blipFill>
          <a:blip r:embed="rId2"/>
          <a:srcRect l="23674"/>
          <a:stretch>
            <a:fillRect/>
          </a:stretch>
        </p:blipFill>
        <p:spPr bwMode="auto">
          <a:xfrm>
            <a:off x="77788" y="1412875"/>
            <a:ext cx="9066212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04850"/>
            <a:ext cx="8305800" cy="5810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/>
              <a:t>Strumenti di valutazione:</a:t>
            </a:r>
          </a:p>
        </p:txBody>
      </p:sp>
      <p:sp>
        <p:nvSpPr>
          <p:cNvPr id="38916" name="CasellaDiTesto 1"/>
          <p:cNvSpPr txBox="1">
            <a:spLocks noChangeArrowheads="1"/>
          </p:cNvSpPr>
          <p:nvPr/>
        </p:nvSpPr>
        <p:spPr bwMode="auto">
          <a:xfrm>
            <a:off x="4714875" y="1779588"/>
            <a:ext cx="417671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>
                <a:latin typeface="Georgia" pitchFamily="18" charset="0"/>
              </a:rPr>
              <a:t>Quali riflessioni devono guidarci per decidere quali  tipologie di prove di verifica e quali criteri di valutazione utilizzare?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00100" y="1357298"/>
            <a:ext cx="7215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Nella scuola primaria e nella scuola secondaria di 1° grado</a:t>
            </a:r>
          </a:p>
          <a:p>
            <a:pPr algn="ctr"/>
            <a:r>
              <a:rPr lang="it-IT" sz="3200" dirty="0" smtClean="0"/>
              <a:t>la valutazione è di tipo formativo e si basa sui risultati degli apprendimenti e sul processo di crescita del singolo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285720" y="285728"/>
          <a:ext cx="8429684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57158" y="5214950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Il voto è riferito al livello di apprendimento raggiunto</a:t>
            </a:r>
          </a:p>
          <a:p>
            <a:pPr algn="ctr"/>
            <a:r>
              <a:rPr lang="it-IT" sz="2400" dirty="0" smtClean="0"/>
              <a:t>relativamente al contenuto oggetto di verifica. </a:t>
            </a:r>
          </a:p>
          <a:p>
            <a:pPr algn="ctr"/>
            <a:r>
              <a:rPr lang="it-IT" sz="2400" dirty="0" smtClean="0"/>
              <a:t>Tiene conto della situazione di partenza del singolo e di specifiche esigenze  didattiche.</a:t>
            </a:r>
          </a:p>
          <a:p>
            <a:pPr algn="ctr"/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285720" y="357166"/>
          <a:ext cx="8501122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00034" y="571501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Le osservazioni tengono conto della situazione di partenza del singolo e di specifiche esigenze  didattiche.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928662" y="428604"/>
          <a:ext cx="728667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ARGOMENTI DELL’INCONTRO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it-IT" dirty="0" smtClean="0"/>
              <a:t>I compiti di realtà </a:t>
            </a:r>
          </a:p>
          <a:p>
            <a:pPr lvl="0"/>
            <a:r>
              <a:rPr lang="it-IT" dirty="0" smtClean="0"/>
              <a:t>La valutazione per competenze</a:t>
            </a:r>
          </a:p>
          <a:p>
            <a:pPr lvl="0"/>
            <a:r>
              <a:rPr lang="it-IT" dirty="0" smtClean="0"/>
              <a:t>Strumenti di valutazione autentica: </a:t>
            </a:r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list</a:t>
            </a:r>
            <a:r>
              <a:rPr lang="it-IT" dirty="0" smtClean="0"/>
              <a:t>, performance </a:t>
            </a:r>
            <a:r>
              <a:rPr lang="it-IT" dirty="0" err="1" smtClean="0"/>
              <a:t>list</a:t>
            </a:r>
            <a:r>
              <a:rPr lang="it-IT" dirty="0" smtClean="0"/>
              <a:t> e rubriche</a:t>
            </a:r>
          </a:p>
          <a:p>
            <a:pPr lvl="0"/>
            <a:r>
              <a:rPr lang="it-IT" dirty="0" smtClean="0"/>
              <a:t>La revisione meta cognitiva del processo</a:t>
            </a:r>
          </a:p>
          <a:p>
            <a:r>
              <a:rPr lang="it-IT" dirty="0" smtClean="0"/>
              <a:t>Ipotesi di progettazione trasversale: lavorare tutti per una competenza</a:t>
            </a: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VALUTAZI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713" y="0"/>
            <a:ext cx="9367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85728"/>
            <a:ext cx="8229600" cy="10699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Metodi a selezione di risposta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1472" y="1357298"/>
            <a:ext cx="8072494" cy="4786346"/>
          </a:xfrm>
        </p:spPr>
        <p:txBody>
          <a:bodyPr rtlCol="0">
            <a:noAutofit/>
          </a:bodyPr>
          <a:lstStyle/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it-IT" sz="2000" dirty="0"/>
              <a:t>Utili per verificare velocemente e misurare oggettivamente il livello della conoscenza e in parte quello della comprensione di un determinato </a:t>
            </a:r>
            <a:r>
              <a:rPr lang="it-IT" sz="2000" dirty="0" smtClean="0"/>
              <a:t>soggetto</a:t>
            </a:r>
            <a:endParaRPr lang="it-IT" sz="2000" dirty="0"/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it-IT" sz="2000" dirty="0"/>
              <a:t>Difficilmente, però, permettono di verificare altri livelli tassonomici quali applicazione, analisi, sintesi e </a:t>
            </a:r>
            <a:r>
              <a:rPr lang="it-IT" sz="2000" dirty="0" smtClean="0"/>
              <a:t>valutazione</a:t>
            </a:r>
            <a:endParaRPr lang="it-IT" sz="2000" dirty="0"/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it-IT" sz="2000" dirty="0"/>
              <a:t>Nulla ci dicono della capacità di una persona di utilizzare in una situazione problematica nuova l’esperienza acquisita precedentemente (</a:t>
            </a:r>
            <a:r>
              <a:rPr lang="it-IT" sz="2000" i="1" dirty="0" err="1"/>
              <a:t>problem</a:t>
            </a:r>
            <a:r>
              <a:rPr lang="it-IT" sz="2000" i="1" dirty="0"/>
              <a:t> </a:t>
            </a:r>
            <a:r>
              <a:rPr lang="it-IT" sz="2000" i="1" dirty="0" err="1" smtClean="0"/>
              <a:t>solving</a:t>
            </a:r>
            <a:r>
              <a:rPr lang="it-IT" sz="2000" i="1" dirty="0" smtClean="0"/>
              <a:t> </a:t>
            </a:r>
            <a:r>
              <a:rPr lang="it-IT" sz="2000" i="1" dirty="0" err="1"/>
              <a:t>trasfert</a:t>
            </a:r>
            <a:r>
              <a:rPr lang="it-IT" sz="2000" i="1" dirty="0"/>
              <a:t>)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714348" y="1357298"/>
            <a:ext cx="734377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>
                <a:latin typeface="Georgia" pitchFamily="18" charset="0"/>
              </a:rPr>
              <a:t> </a:t>
            </a:r>
            <a:r>
              <a:rPr lang="it-IT" sz="3200" dirty="0">
                <a:latin typeface="Georgia" pitchFamily="18" charset="0"/>
              </a:rPr>
              <a:t>Le prove strutturate ci danno molte informazioni in modo attendibile e valido, ma tendono a premiare le risposte convergenti, a scartare gli imprevisti, gli errori, i processi di pensiero sottesi a determinate prestazioni.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642918"/>
            <a:ext cx="8229600" cy="8572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Metodi a costruzione di risposta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2910" y="1916112"/>
            <a:ext cx="8001056" cy="4370408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it-IT" altLang="it-IT" sz="2400" dirty="0" smtClean="0"/>
              <a:t>Permettono di valutare livelli tassonomici più elevati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it-IT" altLang="it-IT" sz="24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it-IT" altLang="it-IT" sz="2400" dirty="0" smtClean="0"/>
              <a:t>Costituiscono dei compiti complessi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it-IT" altLang="it-IT" sz="2400" dirty="0" smtClean="0"/>
          </a:p>
          <a:p>
            <a:pPr marL="365760" indent="-256032" algn="ctr" fontAlgn="auto">
              <a:lnSpc>
                <a:spcPct val="21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it-IT" altLang="it-IT" sz="2400" dirty="0" smtClean="0"/>
              <a:t>La loro valutazione è di tipo </a:t>
            </a:r>
            <a:r>
              <a:rPr lang="it-IT" altLang="it-IT" sz="2400" b="1" dirty="0" smtClean="0">
                <a:solidFill>
                  <a:srgbClr val="002060"/>
                </a:solidFill>
              </a:rPr>
              <a:t>AUTENTICO </a:t>
            </a:r>
            <a:r>
              <a:rPr lang="it-IT" altLang="it-IT" sz="2400" dirty="0" smtClean="0"/>
              <a:t>e si basa sulla misurazione di</a:t>
            </a:r>
          </a:p>
          <a:p>
            <a:pPr marL="365760" indent="-256032" algn="ctr" fontAlgn="auto">
              <a:lnSpc>
                <a:spcPct val="2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t-IT" altLang="it-IT" sz="2400" dirty="0" smtClean="0"/>
              <a:t> </a:t>
            </a:r>
            <a:r>
              <a:rPr lang="it-IT" altLang="it-IT" sz="2400" b="1" dirty="0" smtClean="0">
                <a:solidFill>
                  <a:srgbClr val="002060"/>
                </a:solidFill>
              </a:rPr>
              <a:t>PRESTAZIONI AUTENTICHE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7250" y="714375"/>
            <a:ext cx="7500938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Una competenza non è misurabile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ma può essere “riconosciuta” prendendo in considerazione tutta una serie di “tracce” , 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prestazioni autentiche,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(conoscenze, abilità metodologiche o caratteristiche personali...) che manifestano la presenza delle risorse  da attivare per l’agire competente.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Per  valutare le competenze, occorre rifarsi a situazioni complesse reali (</a:t>
            </a:r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compiti autentici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) in cui si attivano le diverse capacità e risorse necessarie per raggiungere un obiettivo.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6327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itchFamily="66" charset="0"/>
              </a:rPr>
              <a:t>Una prestazione è autentica se: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349500"/>
            <a:ext cx="8280400" cy="3657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it-IT" altLang="it-IT" dirty="0" smtClean="0"/>
              <a:t>Chiede allo studente di </a:t>
            </a:r>
            <a:r>
              <a:rPr lang="it-IT" altLang="it-IT" b="1" dirty="0" smtClean="0">
                <a:solidFill>
                  <a:srgbClr val="002060"/>
                </a:solidFill>
              </a:rPr>
              <a:t>rielaborare e riorganizzare</a:t>
            </a:r>
            <a:r>
              <a:rPr lang="it-IT" altLang="it-IT" dirty="0" smtClean="0">
                <a:solidFill>
                  <a:srgbClr val="002060"/>
                </a:solidFill>
              </a:rPr>
              <a:t> </a:t>
            </a:r>
            <a:r>
              <a:rPr lang="it-IT" altLang="it-IT" dirty="0" smtClean="0"/>
              <a:t>in una situazione problematica ciò che ha appreso: non basta che ripeta.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it-IT" altLang="it-IT" dirty="0" smtClean="0"/>
              <a:t>Accerta la capacità dello studente di </a:t>
            </a:r>
            <a:r>
              <a:rPr lang="it-IT" altLang="it-IT" b="1" dirty="0" smtClean="0">
                <a:solidFill>
                  <a:srgbClr val="002060"/>
                </a:solidFill>
              </a:rPr>
              <a:t>usare efficacemente ed efficientemente </a:t>
            </a:r>
            <a:r>
              <a:rPr lang="it-IT" altLang="it-IT" dirty="0" smtClean="0"/>
              <a:t>un repertorio di conoscenze e di abilità per negoziare un compito </a:t>
            </a:r>
            <a:r>
              <a:rPr lang="it-IT" altLang="it-IT" b="1" dirty="0" smtClean="0">
                <a:solidFill>
                  <a:srgbClr val="002060"/>
                </a:solidFill>
              </a:rPr>
              <a:t>complesso</a:t>
            </a:r>
            <a:r>
              <a:rPr lang="it-IT" altLang="it-IT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itchFamily="66" charset="0"/>
              </a:rPr>
              <a:t>Una prestazione è autentica se: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8229600" cy="309562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it-IT" altLang="it-IT" dirty="0" smtClean="0"/>
              <a:t>Garantisce appropriate opportunità di ripetere, praticare e consultare le fonti, ricevere feedback sulle prestazioni e</a:t>
            </a:r>
            <a:r>
              <a:rPr lang="it-IT" altLang="it-IT" dirty="0" smtClean="0">
                <a:solidFill>
                  <a:srgbClr val="002060"/>
                </a:solidFill>
              </a:rPr>
              <a:t> </a:t>
            </a:r>
            <a:r>
              <a:rPr lang="it-IT" altLang="it-IT" b="1" dirty="0" smtClean="0">
                <a:solidFill>
                  <a:srgbClr val="002060"/>
                </a:solidFill>
              </a:rPr>
              <a:t>perfezionare</a:t>
            </a:r>
            <a:r>
              <a:rPr lang="it-IT" altLang="it-IT" dirty="0" smtClean="0">
                <a:solidFill>
                  <a:srgbClr val="002060"/>
                </a:solidFill>
              </a:rPr>
              <a:t> </a:t>
            </a:r>
            <a:r>
              <a:rPr lang="it-IT" altLang="it-IT" dirty="0" smtClean="0"/>
              <a:t>i prodotti.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it-IT" altLang="it-IT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it-IT" altLang="it-IT" dirty="0" smtClean="0"/>
              <a:t> Gli insegnanti devono focalizzare l’apprendimento degli studenti attraverso </a:t>
            </a:r>
            <a:r>
              <a:rPr lang="it-IT" altLang="it-IT" b="1" dirty="0" smtClean="0">
                <a:solidFill>
                  <a:srgbClr val="002060"/>
                </a:solidFill>
              </a:rPr>
              <a:t>cicli </a:t>
            </a:r>
            <a:r>
              <a:rPr lang="it-IT" altLang="it-IT" dirty="0" smtClean="0"/>
              <a:t>di </a:t>
            </a:r>
            <a:r>
              <a:rPr lang="it-IT" altLang="it-IT" dirty="0" err="1" smtClean="0"/>
              <a:t>prestazione-feedback-revisione-prestazione</a:t>
            </a:r>
            <a:r>
              <a:rPr lang="it-IT" altLang="it-I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http://www.oriss.org/assets/images/img/movimento%20autentico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 rot="21113413">
            <a:off x="214282" y="500042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Gli strumenti</a:t>
            </a:r>
            <a:endParaRPr lang="it-IT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86182" y="4714884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Valutazione </a:t>
            </a:r>
          </a:p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autentica</a:t>
            </a:r>
            <a:endParaRPr lang="it-IT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rantsonsoftware.com/wp-content/uploads/2015/01/Checkl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6604063" cy="5322875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714744" y="4143380"/>
            <a:ext cx="507209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Permette di rilevare una prestazione autentica: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b="1" dirty="0" smtClean="0"/>
              <a:t>Collaborare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b="1" dirty="0" smtClean="0"/>
              <a:t>Svolgere il compito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b="1" dirty="0" smtClean="0"/>
              <a:t>Controllare il tono di voce 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b="1" dirty="0" smtClean="0"/>
              <a:t> ….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500034" y="1643050"/>
          <a:ext cx="6429420" cy="18573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00678"/>
                <a:gridCol w="690684"/>
                <a:gridCol w="601622"/>
                <a:gridCol w="601016"/>
                <a:gridCol w="601016"/>
                <a:gridCol w="434404"/>
              </a:tblGrid>
              <a:tr h="232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/>
                        <a:t>DESCRITTORE</a:t>
                      </a:r>
                      <a:endParaRPr lang="it-IT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/>
                        <a:t>1</a:t>
                      </a:r>
                      <a:endParaRPr lang="it-IT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/>
                        <a:t>2</a:t>
                      </a:r>
                      <a:endParaRPr lang="it-IT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/>
                        <a:t>3</a:t>
                      </a:r>
                      <a:endParaRPr lang="it-IT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/>
                        <a:t>4</a:t>
                      </a:r>
                      <a:endParaRPr lang="it-IT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/>
                        <a:t>5</a:t>
                      </a:r>
                      <a:endParaRPr lang="it-IT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/>
                        <a:t>PARTECIPAZIONE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/>
                        <a:t>RISPETTO DEI TEMPI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/>
                        <a:t>COLLABORAZIONE 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/>
                        <a:t>CURA DEI MATERIALI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/>
                        <a:t>INIZIATIVA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/>
                        <a:t>ORGANIZZAZIONE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/>
                        <a:t>ABILITA’ DIGITALE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040" marR="62040" marT="0" marB="0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 rot="329237">
            <a:off x="3359722" y="4456651"/>
            <a:ext cx="5143536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Permettono di esprimere un livello di adeguatezza della prestazione autentica esaminata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500034" y="428604"/>
            <a:ext cx="82153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Performance </a:t>
            </a:r>
            <a:r>
              <a:rPr lang="it-IT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list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olo 1"/>
          <p:cNvSpPr>
            <a:spLocks noGrp="1"/>
          </p:cNvSpPr>
          <p:nvPr>
            <p:ph type="title" idx="4294967295"/>
          </p:nvPr>
        </p:nvSpPr>
        <p:spPr>
          <a:xfrm>
            <a:off x="1285852" y="285728"/>
            <a:ext cx="6781800" cy="6492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</a:rPr>
              <a:t>Compiti autentici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7025" y="1076325"/>
            <a:ext cx="8280400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rial" charset="0"/>
                <a:cs typeface="Arial" charset="0"/>
              </a:rPr>
              <a:t>I compiti autentici hanno certe caratteristiche.  Un compito, un problema o un progetto di accertamento è autentico se: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Arial" charset="0"/>
              <a:cs typeface="Arial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Arial" charset="0"/>
                <a:cs typeface="Arial" charset="0"/>
              </a:rPr>
              <a:t>E’ realistico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Arial" charset="0"/>
                <a:cs typeface="Arial" charset="0"/>
              </a:rPr>
              <a:t>Richiede giudizio e innovazione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Arial" charset="0"/>
                <a:cs typeface="Arial" charset="0"/>
              </a:rPr>
              <a:t>Chiede allo studente di «fare» la disciplina scolastica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Arial" charset="0"/>
                <a:cs typeface="Arial" charset="0"/>
              </a:rPr>
              <a:t>Copia o simula i contesti in cui gli adulti vengono verificati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Arial" charset="0"/>
                <a:cs typeface="Arial" charset="0"/>
              </a:rPr>
              <a:t>Accerta la capacità dello studente di usare efficacemente e efficientemente  un repertorio di conoscenze e di abilità per negoziare un compito complesso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Arial" charset="0"/>
                <a:cs typeface="Arial" charset="0"/>
              </a:rPr>
              <a:t>Garantisce  appropriate opportunità di ripetere,  praticare e consultare fonti; riceve feedback sulle prestazioni e perfeziona le prestazioni e i prodotti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Arial" charset="0"/>
              <a:cs typeface="Arial" charset="0"/>
            </a:endParaRPr>
          </a:p>
        </p:txBody>
      </p:sp>
      <p:sp>
        <p:nvSpPr>
          <p:cNvPr id="47108" name="CasellaDiTesto 1"/>
          <p:cNvSpPr txBox="1">
            <a:spLocks noChangeArrowheads="1"/>
          </p:cNvSpPr>
          <p:nvPr/>
        </p:nvSpPr>
        <p:spPr bwMode="auto">
          <a:xfrm>
            <a:off x="2922588" y="6145213"/>
            <a:ext cx="6192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>
                <a:latin typeface="Times New Roman" pitchFamily="18" charset="0"/>
              </a:rPr>
              <a:t>Wiggins e Mc Tighe «Fare progettazione, la pratica di percorso didattico per una comprensione significativa» LAS Roma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icnavelli.gov.it/wp-content/uploads/2014/01/334-860x280.jpg"/>
          <p:cNvPicPr>
            <a:picLocks noChangeAspect="1" noChangeArrowheads="1"/>
          </p:cNvPicPr>
          <p:nvPr/>
        </p:nvPicPr>
        <p:blipFill>
          <a:blip r:embed="rId2"/>
          <a:srcRect l="26163" r="25872"/>
          <a:stretch>
            <a:fillRect/>
          </a:stretch>
        </p:blipFill>
        <p:spPr bwMode="auto">
          <a:xfrm>
            <a:off x="2786050" y="3643314"/>
            <a:ext cx="3929090" cy="2667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857356" y="1142984"/>
            <a:ext cx="54345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 rubric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he 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 valutazione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24188" y="188913"/>
            <a:ext cx="5405464" cy="16557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</a:rPr>
              <a:t>Le </a:t>
            </a:r>
            <a:r>
              <a:rPr lang="it-IT" b="1" dirty="0" err="1">
                <a:solidFill>
                  <a:srgbClr val="0070C0"/>
                </a:solidFill>
              </a:rPr>
              <a:t>Rubric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/>
            </a:r>
            <a:br>
              <a:rPr lang="it-IT" b="1" dirty="0">
                <a:solidFill>
                  <a:schemeClr val="tx1"/>
                </a:solidFill>
              </a:rPr>
            </a:b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sz="3200" b="1" dirty="0">
                <a:solidFill>
                  <a:schemeClr val="tx1"/>
                </a:solidFill>
              </a:rPr>
              <a:t>come strumento di valutazione autentica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4213" y="2133600"/>
            <a:ext cx="748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2400" b="1">
              <a:latin typeface="Georgia" pitchFamily="18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2625" y="2420938"/>
            <a:ext cx="77771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dirty="0">
                <a:latin typeface="Georgia" pitchFamily="18" charset="0"/>
              </a:rPr>
              <a:t>In docimologia,  si usa il termine </a:t>
            </a:r>
            <a:r>
              <a:rPr lang="it-IT" sz="3600" i="1" dirty="0" err="1">
                <a:latin typeface="Georgia" pitchFamily="18" charset="0"/>
              </a:rPr>
              <a:t>rubric</a:t>
            </a:r>
            <a:r>
              <a:rPr lang="it-IT" sz="3600" i="1" dirty="0">
                <a:latin typeface="Georgia" pitchFamily="18" charset="0"/>
              </a:rPr>
              <a:t> </a:t>
            </a:r>
            <a:r>
              <a:rPr lang="it-IT" sz="3600" dirty="0">
                <a:latin typeface="Georgia" pitchFamily="18" charset="0"/>
              </a:rPr>
              <a:t>come insieme di norme per   valutare la </a:t>
            </a:r>
            <a:r>
              <a:rPr lang="it-IT" sz="3600" b="1" dirty="0">
                <a:solidFill>
                  <a:srgbClr val="0070C0"/>
                </a:solidFill>
                <a:latin typeface="Georgia" pitchFamily="18" charset="0"/>
              </a:rPr>
              <a:t>qualità dei prodotti</a:t>
            </a:r>
            <a:r>
              <a:rPr lang="it-IT" sz="3600" dirty="0">
                <a:solidFill>
                  <a:srgbClr val="0070C0"/>
                </a:solidFill>
                <a:latin typeface="Georgia" pitchFamily="18" charset="0"/>
              </a:rPr>
              <a:t> e delle </a:t>
            </a:r>
            <a:r>
              <a:rPr lang="it-IT" sz="3600" b="1" dirty="0">
                <a:solidFill>
                  <a:srgbClr val="0070C0"/>
                </a:solidFill>
                <a:latin typeface="Georgia" pitchFamily="18" charset="0"/>
              </a:rPr>
              <a:t>prestazioni</a:t>
            </a:r>
            <a:r>
              <a:rPr lang="it-IT" sz="36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it-IT" sz="3600" dirty="0">
                <a:latin typeface="Georgia" pitchFamily="18" charset="0"/>
              </a:rPr>
              <a:t>in un determinato ambito.</a:t>
            </a:r>
          </a:p>
          <a:p>
            <a:pPr>
              <a:spcBef>
                <a:spcPct val="50000"/>
              </a:spcBef>
            </a:pPr>
            <a:endParaRPr lang="it-IT" sz="2400" dirty="0">
              <a:latin typeface="Georgia" pitchFamily="18" charset="0"/>
            </a:endParaRPr>
          </a:p>
        </p:txBody>
      </p:sp>
      <p:pic>
        <p:nvPicPr>
          <p:cNvPr id="56325" name="Picture 8" descr="http://thumbs.dreamstime.com/thumblarge_385/1239087333R2V5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69321">
            <a:off x="450850" y="36195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866775" y="2417763"/>
            <a:ext cx="70580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rgbClr val="0070C0"/>
                </a:solidFill>
                <a:latin typeface="Georgia" pitchFamily="18" charset="0"/>
              </a:rPr>
              <a:t>Prevedono la scomposizione della prestazione in </a:t>
            </a:r>
            <a:r>
              <a:rPr lang="it-IT" sz="2400" u="sng" dirty="0">
                <a:solidFill>
                  <a:srgbClr val="0070C0"/>
                </a:solidFill>
                <a:latin typeface="Georgia" pitchFamily="18" charset="0"/>
              </a:rPr>
              <a:t>elementi importanti</a:t>
            </a:r>
            <a:r>
              <a:rPr lang="it-IT" sz="2400" dirty="0">
                <a:solidFill>
                  <a:srgbClr val="0070C0"/>
                </a:solidFill>
                <a:latin typeface="Georgia" pitchFamily="18" charset="0"/>
              </a:rPr>
              <a:t> o </a:t>
            </a:r>
            <a:r>
              <a:rPr lang="it-IT" sz="2400" u="sng" dirty="0">
                <a:solidFill>
                  <a:srgbClr val="0070C0"/>
                </a:solidFill>
                <a:latin typeface="Georgia" pitchFamily="18" charset="0"/>
              </a:rPr>
              <a:t>dimensioni</a:t>
            </a:r>
            <a:r>
              <a:rPr lang="it-IT" sz="2400" dirty="0">
                <a:solidFill>
                  <a:srgbClr val="0070C0"/>
                </a:solidFill>
                <a:latin typeface="Georgia" pitchFamily="18" charset="0"/>
              </a:rPr>
              <a:t> e una rigorosa definizione dei livelli di </a:t>
            </a:r>
            <a:r>
              <a:rPr lang="it-IT" sz="2400" u="sng" dirty="0">
                <a:solidFill>
                  <a:srgbClr val="0070C0"/>
                </a:solidFill>
                <a:latin typeface="Georgia" pitchFamily="18" charset="0"/>
              </a:rPr>
              <a:t>prestazione attesi</a:t>
            </a:r>
            <a:r>
              <a:rPr lang="it-IT" sz="2400" dirty="0">
                <a:solidFill>
                  <a:srgbClr val="0070C0"/>
                </a:solidFill>
                <a:latin typeface="Georgia" pitchFamily="18" charset="0"/>
              </a:rPr>
              <a:t> espressi in </a:t>
            </a:r>
            <a:r>
              <a:rPr lang="it-IT" sz="2400" u="sng" dirty="0">
                <a:solidFill>
                  <a:srgbClr val="0070C0"/>
                </a:solidFill>
                <a:latin typeface="Georgia" pitchFamily="18" charset="0"/>
              </a:rPr>
              <a:t>termini comportamentali e quindi osservabili e misurabili.</a:t>
            </a:r>
          </a:p>
          <a:p>
            <a:pPr algn="ctr">
              <a:spcBef>
                <a:spcPct val="50000"/>
              </a:spcBef>
            </a:pPr>
            <a:endParaRPr lang="it-IT" sz="2400" u="sng" dirty="0">
              <a:solidFill>
                <a:schemeClr val="accent2"/>
              </a:solidFill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it-IT" sz="2400" dirty="0">
                <a:latin typeface="Georgia" pitchFamily="18" charset="0"/>
              </a:rPr>
              <a:t>Le </a:t>
            </a:r>
            <a:r>
              <a:rPr lang="it-IT" sz="2400" i="1" dirty="0" err="1">
                <a:latin typeface="Georgia" pitchFamily="18" charset="0"/>
              </a:rPr>
              <a:t>rubric</a:t>
            </a:r>
            <a:r>
              <a:rPr lang="it-IT" sz="2400" dirty="0">
                <a:latin typeface="Georgia" pitchFamily="18" charset="0"/>
              </a:rPr>
              <a:t> sono frequentemente accompagnate da esempi di prodotti o di prestazioni che hanno lo scopo di illustrare ciascuno dei punteggi. Tali esempi sono detti </a:t>
            </a:r>
            <a:r>
              <a:rPr lang="it-IT" sz="2400" i="1" dirty="0">
                <a:latin typeface="Georgia" pitchFamily="18" charset="0"/>
              </a:rPr>
              <a:t>ancore</a:t>
            </a:r>
            <a:endParaRPr lang="it-IT" sz="2400" dirty="0">
              <a:latin typeface="Georgia" pitchFamily="18" charset="0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900113" y="620713"/>
            <a:ext cx="7343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latin typeface="Georgia" pitchFamily="18" charset="0"/>
              </a:rPr>
              <a:t>Le </a:t>
            </a:r>
            <a:r>
              <a:rPr lang="it-IT" sz="2400" i="1">
                <a:latin typeface="Georgia" pitchFamily="18" charset="0"/>
              </a:rPr>
              <a:t>rubric</a:t>
            </a:r>
            <a:r>
              <a:rPr lang="it-IT" sz="2400">
                <a:latin typeface="Georgia" pitchFamily="18" charset="0"/>
              </a:rPr>
              <a:t> sono strumenti per valutare prestazioni complesse come lo sviluppo di un prodotto, la soluzione di un problema, la conduzione di un’esposizione orale...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785938" y="642938"/>
            <a:ext cx="560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altLang="it-IT" sz="2000"/>
              <a:t>Rubrica per la valutazione di  una ricerca storica</a:t>
            </a:r>
          </a:p>
        </p:txBody>
      </p:sp>
      <p:graphicFrame>
        <p:nvGraphicFramePr>
          <p:cNvPr id="74755" name="Group 3"/>
          <p:cNvGraphicFramePr>
            <a:graphicFrameLocks noGrp="1"/>
          </p:cNvGraphicFramePr>
          <p:nvPr/>
        </p:nvGraphicFramePr>
        <p:xfrm>
          <a:off x="1116013" y="1341438"/>
          <a:ext cx="6769100" cy="4311651"/>
        </p:xfrm>
        <a:graphic>
          <a:graphicData uri="http://schemas.openxmlformats.org/drawingml/2006/table">
            <a:tbl>
              <a:tblPr/>
              <a:tblGrid>
                <a:gridCol w="1354137"/>
                <a:gridCol w="733425"/>
                <a:gridCol w="1973263"/>
                <a:gridCol w="1354137"/>
                <a:gridCol w="1354138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Criteri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livello 1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Livello  2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livello 3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Numero di fonti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x1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1-4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5-9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10-12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Precisione storica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x3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Un sacco di inesattezze storiche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Poche imprecisioni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Nessuna inesattezza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Organizzazione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x1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Non si può capire da quale fonte sono state ricavate  le  informazioni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Non è sempre possibile identificare le fonti da cui sono state ricavate le  informazioni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Sono facilmente identificabili le fonti da cui sono state ricavate le informazioni.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Bibliografia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x1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La bibliografia contiene pochissime informazioni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La bibliografia contiene le informazioni più rilevanti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La bibliografia contiene tutte le informazioni utili.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97" name="Text Box 41"/>
          <p:cNvSpPr txBox="1">
            <a:spLocks noChangeArrowheads="1"/>
          </p:cNvSpPr>
          <p:nvPr/>
        </p:nvSpPr>
        <p:spPr bwMode="auto">
          <a:xfrm>
            <a:off x="2122488" y="5949950"/>
            <a:ext cx="489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Rubrica Analitica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38163" y="836613"/>
            <a:ext cx="8066087" cy="5607050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>
                <a:solidFill>
                  <a:srgbClr val="FF3300"/>
                </a:solidFill>
              </a:rPr>
              <a:t>1 - Ricercatore</a:t>
            </a:r>
            <a:r>
              <a:rPr lang="it-IT" altLang="it-IT" sz="2000"/>
              <a:t> </a:t>
            </a:r>
            <a:r>
              <a:rPr lang="it-IT" altLang="it-IT" sz="2000">
                <a:solidFill>
                  <a:srgbClr val="FF3300"/>
                </a:solidFill>
              </a:rPr>
              <a:t>Eccellente</a:t>
            </a:r>
            <a:endParaRPr lang="it-IT" altLang="it-IT" sz="2000"/>
          </a:p>
          <a:p>
            <a:pPr>
              <a:buFontTx/>
              <a:buChar char="•"/>
            </a:pPr>
            <a:r>
              <a:rPr lang="it-IT" altLang="it-IT" sz="2000"/>
              <a:t> Include 10-12 fonti </a:t>
            </a:r>
          </a:p>
          <a:p>
            <a:pPr>
              <a:buFontTx/>
              <a:buChar char="•"/>
            </a:pPr>
            <a:r>
              <a:rPr lang="it-IT" altLang="it-IT" sz="2000"/>
              <a:t> Non risultano inesattezze storiche </a:t>
            </a:r>
          </a:p>
          <a:p>
            <a:pPr>
              <a:buFontTx/>
              <a:buChar char="•"/>
            </a:pPr>
            <a:r>
              <a:rPr lang="it-IT" altLang="it-IT" sz="2000"/>
              <a:t> Si può  facilmente risalire alle  fonti da cui sono state tratte le  informazione </a:t>
            </a:r>
          </a:p>
          <a:p>
            <a:pPr>
              <a:buFontTx/>
              <a:buChar char="•"/>
            </a:pPr>
            <a:r>
              <a:rPr lang="it-IT" altLang="it-IT" sz="2000"/>
              <a:t>Tutte le informazioni incluse sono pertinenti </a:t>
            </a:r>
          </a:p>
          <a:p>
            <a:pPr>
              <a:buFontTx/>
              <a:buChar char="•"/>
            </a:pPr>
            <a:endParaRPr lang="it-IT" altLang="it-IT" sz="2000"/>
          </a:p>
          <a:p>
            <a:r>
              <a:rPr lang="it-IT" altLang="it-IT" sz="2000">
                <a:solidFill>
                  <a:srgbClr val="FF3300"/>
                </a:solidFill>
              </a:rPr>
              <a:t>2 - Buon Ricercatore </a:t>
            </a:r>
          </a:p>
          <a:p>
            <a:pPr>
              <a:buFontTx/>
              <a:buChar char="•"/>
            </a:pPr>
            <a:r>
              <a:rPr lang="it-IT" altLang="it-IT" sz="2000"/>
              <a:t> Include 5-9 fonti </a:t>
            </a:r>
          </a:p>
          <a:p>
            <a:pPr>
              <a:buFontTx/>
              <a:buChar char="•"/>
            </a:pPr>
            <a:r>
              <a:rPr lang="it-IT" altLang="it-IT" sz="2000"/>
              <a:t> Contiene alcune inesattezze storiche </a:t>
            </a:r>
          </a:p>
          <a:p>
            <a:pPr>
              <a:buFontTx/>
              <a:buChar char="•"/>
            </a:pPr>
            <a:r>
              <a:rPr lang="it-IT" altLang="it-IT" sz="2000"/>
              <a:t>Ho difficoltà a risalire alle fonti da cui sono state tratte le informazioni </a:t>
            </a:r>
          </a:p>
          <a:p>
            <a:pPr>
              <a:buFontTx/>
              <a:buChar char="•"/>
            </a:pPr>
            <a:r>
              <a:rPr lang="it-IT" altLang="it-IT" sz="2000"/>
              <a:t>La bibliografia contiene le informazioni più rilevanti </a:t>
            </a:r>
          </a:p>
          <a:p>
            <a:pPr>
              <a:buFontTx/>
              <a:buChar char="•"/>
            </a:pPr>
            <a:endParaRPr lang="it-IT" altLang="it-IT" sz="2000"/>
          </a:p>
          <a:p>
            <a:r>
              <a:rPr lang="it-IT" altLang="it-IT" sz="2000"/>
              <a:t> </a:t>
            </a:r>
            <a:r>
              <a:rPr lang="it-IT" altLang="it-IT" sz="2000">
                <a:solidFill>
                  <a:srgbClr val="FF3300"/>
                </a:solidFill>
              </a:rPr>
              <a:t>3 - Ricercatore Principiante</a:t>
            </a:r>
          </a:p>
          <a:p>
            <a:pPr>
              <a:buFontTx/>
              <a:buChar char="•"/>
            </a:pPr>
            <a:r>
              <a:rPr lang="it-IT" altLang="it-IT" sz="2000"/>
              <a:t> Include 1-4 fonti </a:t>
            </a:r>
          </a:p>
          <a:p>
            <a:pPr>
              <a:buFontTx/>
              <a:buChar char="•"/>
            </a:pPr>
            <a:r>
              <a:rPr lang="it-IT" altLang="it-IT" sz="2000"/>
              <a:t> Contiene un sacco di inesattezze storiche </a:t>
            </a:r>
          </a:p>
          <a:p>
            <a:pPr>
              <a:buFontTx/>
              <a:buChar char="•"/>
            </a:pPr>
            <a:r>
              <a:rPr lang="it-IT" altLang="it-IT" sz="2000"/>
              <a:t> Non si riesce a risalire alle fonti </a:t>
            </a:r>
          </a:p>
          <a:p>
            <a:pPr>
              <a:buFontTx/>
              <a:buChar char="•"/>
            </a:pPr>
            <a:r>
              <a:rPr lang="it-IT" altLang="it-IT" sz="2000"/>
              <a:t>La bibliografia contiene pochissime informazioni 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411413" y="188913"/>
            <a:ext cx="530385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dirty="0">
                <a:solidFill>
                  <a:srgbClr val="FF3300"/>
                </a:solidFill>
              </a:rPr>
              <a:t>Rubrica  olistica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500042"/>
            <a:ext cx="8229600" cy="64293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0070C0"/>
                </a:solidFill>
              </a:rPr>
              <a:t>Analitica o </a:t>
            </a:r>
            <a:r>
              <a:rPr lang="it-IT" b="1" dirty="0">
                <a:solidFill>
                  <a:srgbClr val="C00000"/>
                </a:solidFill>
              </a:rPr>
              <a:t>olistica</a:t>
            </a:r>
            <a:r>
              <a:rPr lang="it-IT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571612"/>
            <a:ext cx="7996238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it-IT" dirty="0" smtClean="0"/>
              <a:t>Le rubriche di tipo </a:t>
            </a:r>
            <a:r>
              <a:rPr lang="it-IT" b="1" dirty="0" smtClean="0">
                <a:solidFill>
                  <a:srgbClr val="0070C0"/>
                </a:solidFill>
              </a:rPr>
              <a:t>analitico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sono più comuni nell’uso didattico perché permettono di assegnare, in modo più analitico, il livello di una certa prestazione. Permette, inoltre, di assegnare pesi diversi alle dimensioni.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it-IT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it-IT" dirty="0" smtClean="0">
                <a:solidFill>
                  <a:schemeClr val="tx2"/>
                </a:solidFill>
              </a:rPr>
              <a:t>Le rubriche di tipo </a:t>
            </a:r>
            <a:r>
              <a:rPr lang="it-IT" b="1" dirty="0" smtClean="0">
                <a:solidFill>
                  <a:srgbClr val="C00000"/>
                </a:solidFill>
              </a:rPr>
              <a:t>olistico</a:t>
            </a:r>
            <a:r>
              <a:rPr lang="it-IT" dirty="0" smtClean="0">
                <a:solidFill>
                  <a:schemeClr val="tx2"/>
                </a:solidFill>
              </a:rPr>
              <a:t> vengono utilizzate maggiormente per compiti nei quali è difficile distinguere gli aspetti ( organizzazione e contenuto) ed è preferibile esprimere un giudizio globale sulla prestazione complessiva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28625"/>
            <a:ext cx="7620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Come si “costruisce” </a:t>
            </a:r>
            <a:b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una </a:t>
            </a:r>
            <a:r>
              <a:rPr 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rubric</a:t>
            </a: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 (I)</a:t>
            </a:r>
          </a:p>
        </p:txBody>
      </p:sp>
      <p:pic>
        <p:nvPicPr>
          <p:cNvPr id="61443" name="Picture 6" descr="http://santolceseinforma.files.wordpress.com/2011/07/rubrich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1638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6192838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286123"/>
            <a:ext cx="4714908" cy="339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786063" y="571500"/>
            <a:ext cx="5018087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Come si “costruisce” </a:t>
            </a:r>
            <a:b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una </a:t>
            </a:r>
            <a:r>
              <a:rPr 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rubric</a:t>
            </a: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 (II)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2349500"/>
            <a:ext cx="7632700" cy="41830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mtClean="0"/>
              <a:t>Facendosi guidare da alcune domande chiave: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i="1" smtClean="0"/>
              <a:t> quali dimensioni/ competenze/ obiettivi ritengo fondamentali da raggiungere con questa attività?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i="1" smtClean="0"/>
              <a:t>Quali sono i comportamento osservabili che mi indicano il raggiungimento di queste attività?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i="1" smtClean="0"/>
              <a:t>Quali livelli di prestazioni sono ipotizzabili in questo contesto-classe?</a:t>
            </a:r>
            <a:r>
              <a:rPr lang="it-IT" sz="2800" smtClean="0"/>
              <a:t> </a:t>
            </a:r>
          </a:p>
          <a:p>
            <a:pPr>
              <a:lnSpc>
                <a:spcPct val="90000"/>
              </a:lnSpc>
            </a:pPr>
            <a:endParaRPr lang="it-IT" smtClean="0"/>
          </a:p>
        </p:txBody>
      </p:sp>
      <p:pic>
        <p:nvPicPr>
          <p:cNvPr id="62468" name="Picture 6" descr="http://santolceseinforma.files.wordpress.com/2011/07/rubrich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1638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 descr="http://3.bp.blogspot.com/-qO63iQMKyFQ/TWrsr16ryUI/AAAAAAAAAwk/idjG-7vJu_8/s1600/4520115-cartello-stradale-indicazioni-per-la-frustrazione-mancato-successo-e-la-rov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383088"/>
            <a:ext cx="37084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6429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Alcune indicazioni “pratiche”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428750"/>
            <a:ext cx="7620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mtClean="0"/>
              <a:t>Il numero di livelli</a:t>
            </a:r>
          </a:p>
          <a:p>
            <a:pPr>
              <a:lnSpc>
                <a:spcPct val="90000"/>
              </a:lnSpc>
            </a:pPr>
            <a:r>
              <a:rPr lang="it-IT" smtClean="0"/>
              <a:t>Il numero delle dimensioni</a:t>
            </a:r>
          </a:p>
          <a:p>
            <a:pPr>
              <a:lnSpc>
                <a:spcPct val="90000"/>
              </a:lnSpc>
            </a:pPr>
            <a:r>
              <a:rPr lang="it-IT" smtClean="0"/>
              <a:t>Dimensioni di tipo “atomico”</a:t>
            </a:r>
          </a:p>
          <a:p>
            <a:pPr>
              <a:lnSpc>
                <a:spcPct val="90000"/>
              </a:lnSpc>
            </a:pPr>
            <a:r>
              <a:rPr lang="it-IT" smtClean="0"/>
              <a:t>Livelli ben distinti </a:t>
            </a:r>
          </a:p>
          <a:p>
            <a:pPr>
              <a:lnSpc>
                <a:spcPct val="90000"/>
              </a:lnSpc>
            </a:pPr>
            <a:r>
              <a:rPr lang="it-IT" smtClean="0"/>
              <a:t>Rivederle dopo “l’uso”</a:t>
            </a:r>
          </a:p>
          <a:p>
            <a:pPr>
              <a:lnSpc>
                <a:spcPct val="90000"/>
              </a:lnSpc>
            </a:pPr>
            <a:r>
              <a:rPr lang="it-IT" smtClean="0"/>
              <a:t>Controllare e condividere “il linguaggio”</a:t>
            </a:r>
          </a:p>
          <a:p>
            <a:pPr>
              <a:lnSpc>
                <a:spcPct val="90000"/>
              </a:lnSpc>
            </a:pPr>
            <a:r>
              <a:rPr lang="it-IT" smtClean="0"/>
              <a:t>Condividerne il momento della stesura</a:t>
            </a:r>
          </a:p>
          <a:p>
            <a:pPr>
              <a:lnSpc>
                <a:spcPct val="90000"/>
              </a:lnSpc>
            </a:pPr>
            <a:r>
              <a:rPr lang="it-IT" smtClean="0"/>
              <a:t>Farle costruire agli studenti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1750" y="795338"/>
            <a:ext cx="1831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endParaRPr lang="it-IT" altLang="it-IT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-46038" y="811213"/>
            <a:ext cx="1828801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59396" name="Group 4"/>
          <p:cNvGraphicFramePr>
            <a:graphicFrameLocks noGrp="1"/>
          </p:cNvGraphicFramePr>
          <p:nvPr/>
        </p:nvGraphicFramePr>
        <p:xfrm>
          <a:off x="31750" y="115888"/>
          <a:ext cx="8860730" cy="6686495"/>
        </p:xfrm>
        <a:graphic>
          <a:graphicData uri="http://schemas.openxmlformats.org/drawingml/2006/table">
            <a:tbl>
              <a:tblPr/>
              <a:tblGrid>
                <a:gridCol w="1772146"/>
                <a:gridCol w="1772146"/>
                <a:gridCol w="1772146"/>
                <a:gridCol w="1772146"/>
                <a:gridCol w="1772146"/>
              </a:tblGrid>
              <a:tr h="6818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Livelli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Dimensioni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Livello 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Punti 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Livello 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Punti 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Livello 3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Punti 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Livello 4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Punti 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74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Esposizione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L’alunno espone i contenuti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chiarezza e proprietà di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linguaggio, sottolinea con il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tono di voce e la gestualità 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passaggi più importanti.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Durante l'esposizione osserva 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compagni e coglie le loro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sollecitazioni (risponde 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domande, si interrompe e ripete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vede espressioni di dubbio 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prendere appunti…)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L’alunno espone i contenuti con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chiarezza e proprietà di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linguaggio, sottolinea con il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tono di voce e la gestualità 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passaggi più importanti.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L’alunno espone i contenuti in modo abbastanza chiaro, non sempre utilizza un linguaggio appropriato; il tono di voce è monotono e non sempre la gestualità sottolinea i passaggi più importanti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L’esposizione non è chiara e l’alunno usa un linguaggio approssimativo. Non sottolinea i passaggi più importanti con il tono di voce e con la gestualità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14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Conoscenza dei contenuti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L’alunno rielabora in modo personale i contenuti, fa esempi e collegamenti con altri argomenti. Risponde con sicurezza alle domande.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L’alunno rielabora in modo personale i contenuti, fa esempi e risponde con abbastanza sicurezza alle domande.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L’alunno ripete i contenuti riportati sull’elaborato; ha delle difficoltà a rispondere alle domande.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L’alunno ripete alcuni dei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contenuti riportati sul cartellone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ha spesso bisogno di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guardare gli appunti. Non riesce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rispondere alle domande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poste.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04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Organizzazione nelle modalità di presentazione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L’alunno espone i contenuti secondo una logica predefinita, utilizza il cartellone per richiamare l’attenzione e presentare concetti; rispetta i propri tempi di esposizione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L’alunno espone i contenuti, utilizza il cartellone per richiamare l’attenzione e presentare concetti; rispetta i propri tempi di esposizione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L’alunno espone i contenuti facendo raramente riferimento al  cartellone per richiamare l’attenzione e presentare concetti; rispetta abbastanza i propri tempi di esposizione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L’alunno espone i contenuti senza fare riferimento al  cartellone; non rispetta i tempi di esposizione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14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Creatività nell’elaborazione dei cartelloni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 cartellone contiene tutte le informazioni principali, attira l’attenzione, è originale nella sua realizzazione e c’è un buon equilibrio tra immagini e parti scritte.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 cartellone contiene tutte le informazioni principali, attira l’attenzione ed è originale nella sua realizzazione 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 cartellone non contiene tutte le informazioni principali, c’è un buon equilibrio tra immagini e parti scritte non presenta soluzioni particolari nella sua realizzazione.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 cartellone contiene solo alcune informazioni, c’è prevalenza di immagini o di parti scritte, non presenta soluzioni particolari nella sua realizzazione.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500042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B0F0"/>
                </a:solidFill>
              </a:rPr>
              <a:t>Compiti autentici devono:</a:t>
            </a:r>
            <a:endParaRPr lang="it-IT" sz="3200" b="1" dirty="0">
              <a:solidFill>
                <a:srgbClr val="00B0F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1285860"/>
            <a:ext cx="79296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200" dirty="0" smtClean="0"/>
              <a:t>Avere uno scopo esplicito</a:t>
            </a:r>
          </a:p>
          <a:p>
            <a:endParaRPr lang="it-IT" sz="3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Inserirsi in un contesto motivante</a:t>
            </a:r>
          </a:p>
          <a:p>
            <a:endParaRPr lang="it-IT" sz="3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Avere un obiettivo “concreto”: elaborazione di un prodotto</a:t>
            </a:r>
          </a:p>
          <a:p>
            <a:endParaRPr lang="it-IT" sz="3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Avere un destinatario specifico</a:t>
            </a:r>
          </a:p>
          <a:p>
            <a:pPr>
              <a:buFont typeface="Arial" pitchFamily="34" charset="0"/>
              <a:buChar char="•"/>
            </a:pPr>
            <a:endParaRPr lang="it-IT" sz="3200" dirty="0" smtClean="0"/>
          </a:p>
          <a:p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Group 2"/>
          <p:cNvGraphicFramePr>
            <a:graphicFrameLocks noGrp="1"/>
          </p:cNvGraphicFramePr>
          <p:nvPr/>
        </p:nvGraphicFramePr>
        <p:xfrm>
          <a:off x="179388" y="249238"/>
          <a:ext cx="8847135" cy="5730875"/>
        </p:xfrm>
        <a:graphic>
          <a:graphicData uri="http://schemas.openxmlformats.org/drawingml/2006/table">
            <a:tbl>
              <a:tblPr/>
              <a:tblGrid>
                <a:gridCol w="1008098"/>
                <a:gridCol w="1728850"/>
                <a:gridCol w="1668522"/>
                <a:gridCol w="1809815"/>
                <a:gridCol w="1798702"/>
                <a:gridCol w="208287"/>
                <a:gridCol w="208287"/>
                <a:gridCol w="208287"/>
                <a:gridCol w="208287"/>
              </a:tblGrid>
              <a:tr h="64011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Rubric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</a:t>
                      </a: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Valutazione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PRESENTAZIONE MULTIMEDIALE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CONOSCENZA 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 SOGGETTO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non sa rispondere a domande sul soggetto, dimostrando di conoscere solo superficialmente l’argomento del progetto.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 sa rispondere solo a facili domande sul soggetto, dimostrando di conoscere sufficientemente l’argomento del progetto.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risponde alle domande che gli vengono formulate dimostrando di conoscere bene l’argomento del progetto.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risponde alle domande aggiungendo esempi e rielaborazioni personali  dimostrando una conoscenza completa dell’argomento del progetto.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CONOSCENZA TRASVERSALE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dimostra di non conoscere gli argomenti degli altri membri del gruppo, non sa rispondere a domande trasversali.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dimostra di  conoscere solo una piccola parte  degli argomenti degli altri membri del gruppo,  sa rispondere solo a facili  domande trasversali.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dimostra di  conoscere abbastanza bene gli argomenti degli altri membri del gruppo,  sa rispondere a buona parte delle domande trasversali.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dimostra buona padronanza degli argomenti degli altri membri del gruppo e  sa rispondere a tutte le domande trasversali.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COOPERAZIONE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non partecipa alla presentazione del lavoro.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partecipa meno degli altri alla presentazione del lavoro.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partecipa come gli atri alla presentazione del lavoro.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partecipa più degli altri alla presentazione del lavoro.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CONTRIBUTO ALLA PRESENTAZIONE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Il pubblico non riesce a seguire la presentazione perché l’informazione non è organizzata in modo sequenziale.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Il pubblico ha talvolta difficoltà nel seguire la presentazione che speso viene svolta in modo destrutturato.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Il pubblico segue la presentazione perché l’informazione è organizzata in modo logico e sequenziale.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Il pubblico è coinvolto dalla presentazione perché l’informazione è presentata in modo logico e interessante.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1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PADRONANZA DEL LINGUAGGIO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dimostra di dare poca importanza alla velocità con cui si esprime, al tono della voce, alla grammatica e/o lascia scorrere la presentazione intervenendo raramente.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usa la giusta velocità e la tonalità per la voce, ma usa un linguaggio povero e poco corretto.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si esprime u po’ troppo velocemente / lentamente e/o con voce troppo bassa /alta, ha un uso accettabile della grammatica.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espone in modo corretto con la giusta velocità e con un adeguato tono di voce.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CONTATTO VISIVO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segue parola per parola le note.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ha sempre sott’occhio le note.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saltuariamente ha sott’occhio le note.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studente mantiene il contatto visivo con la presentazione, ma non legge mai le note.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53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 in 30esimi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Group 2"/>
          <p:cNvGraphicFramePr>
            <a:graphicFrameLocks noGrp="1"/>
          </p:cNvGraphicFramePr>
          <p:nvPr/>
        </p:nvGraphicFramePr>
        <p:xfrm>
          <a:off x="1052513" y="463550"/>
          <a:ext cx="7040562" cy="5974024"/>
        </p:xfrm>
        <a:graphic>
          <a:graphicData uri="http://schemas.openxmlformats.org/drawingml/2006/table">
            <a:tbl>
              <a:tblPr/>
              <a:tblGrid>
                <a:gridCol w="1714500"/>
                <a:gridCol w="1522412"/>
                <a:gridCol w="182563"/>
                <a:gridCol w="1090612"/>
                <a:gridCol w="1265238"/>
                <a:gridCol w="1265237"/>
              </a:tblGrid>
              <a:tr h="3352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            SCALA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PRESTAZIONE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Valutazione mappa concettuale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669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OTTIMO/DISTINTO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BUONO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SUFFICIENTE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NON SUFFICIENTE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Contenuti: concetto chiave, concetto generale,concetto, concetto specifico 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E’ presente il concetto chiave, sono presenti i concetti generali , sono presenti tutti i concetti e i concetti specifici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E’ presente il concetto chiave , sono presenti i concetti generali, sono presenti gran parte dei concetti e dei concetti specifici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E’ presente il concetto chiave e i concetti generali, mancano  concetti e concetti specifici o alcuni di questi non sono validi.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Manca il concetto chiave, o mancano i concetti generali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Relazioni (parole legame, link)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Sono presenti tutte le parole legame tra i concetti e sono valide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Buona parte delle parole legame tra i concetti sono presenti e sono valide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Sono presenti alcune parole legame e quelle presenti sono valide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sono presenti parole legame , o quelle presenti non sono valide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Gerarchia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E’ presente una gerarchia valida con più di quattro livelli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E’ presente una gerarchia valida con  più di tre livelli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E’ presente una gerarchia valida con più di due livelli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e presente una gerarchia valida o quella presente ha un solo livello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Legami trasversali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Sono presenti almeno due legami trasversali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E’ presente un legame trasversale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sono presenti legami trasversali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Esempi 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Sono presenti molti esempi, validi e puntuali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Sono presenti alcuni esempi validi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Sono presenti pochi esempi validi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sono presenti esempi o quelli presenti non sono validi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00166" y="214291"/>
          <a:ext cx="7429552" cy="6355267"/>
        </p:xfrm>
        <a:graphic>
          <a:graphicData uri="http://schemas.openxmlformats.org/drawingml/2006/table">
            <a:tbl>
              <a:tblPr/>
              <a:tblGrid>
                <a:gridCol w="2104710"/>
                <a:gridCol w="2847818"/>
                <a:gridCol w="2477024"/>
              </a:tblGrid>
              <a:tr h="172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Times New Roman"/>
                          <a:cs typeface="Times New Roman"/>
                        </a:rPr>
                        <a:t>ESPERTO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Times New Roman"/>
                          <a:cs typeface="Times New Roman"/>
                        </a:rPr>
                        <a:t>BUONO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Times New Roman"/>
                          <a:cs typeface="Times New Roman"/>
                        </a:rPr>
                        <a:t>PRINCIPIANTE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0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Times New Roman"/>
                          <a:cs typeface="Times New Roman"/>
                        </a:rPr>
                        <a:t>CORRETTEZZA SCIOLTEZZA  VELOCITA’</a:t>
                      </a:r>
                      <a:endParaRPr lang="it-IT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3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 è veloce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 è abbastanza veloce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 è ancora</a:t>
                      </a:r>
                      <a:r>
                        <a:rPr lang="it-IT" sz="1000">
                          <a:solidFill>
                            <a:srgbClr val="00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lento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  è corretto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 è abbastanza corretto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 a volte è scorretto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  è chiaro e scorrevole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è chiaro e abbastanza scorrevole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 a volte è un po’ confuso  o ingarbugliato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 usa un tono di voce sempre adeguato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usa un tono di voce adeguato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 non sempre il tono di voce è adeguato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  tiene il segno con lo sguardo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tiene il segno con lo sguardo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a volte perde il segno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usa diverse tecniche di lettura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usa le principali tecniche di lettura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usa la lettura estensiva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Times New Roman"/>
                          <a:cs typeface="Times New Roman"/>
                        </a:rPr>
                        <a:t>ESPRESSIVITA’</a:t>
                      </a:r>
                      <a:endParaRPr lang="it-IT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1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  legge con  ottima espressività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 legge con buona espressività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legge con poca espressività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  interpreta con la voce  tutta la punteggiatura, anche il discorso diretto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interpreta con la voce tutta la punteggiatura 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 interpreta con la voce la punteggiatura principale 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reagisce in modo adeguato a ciò che legge (interesse, </a:t>
                      </a:r>
                      <a:r>
                        <a:rPr lang="it-IT" sz="1000" dirty="0" err="1">
                          <a:latin typeface="Arial"/>
                          <a:ea typeface="Times New Roman"/>
                          <a:cs typeface="Times New Roman"/>
                        </a:rPr>
                        <a:t>emozioni…</a:t>
                      </a: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reagisce in modo adeguato a ciò che legge (interesse, </a:t>
                      </a:r>
                      <a:r>
                        <a:rPr lang="it-IT" sz="1000" dirty="0" err="1">
                          <a:latin typeface="Arial"/>
                          <a:ea typeface="Times New Roman"/>
                          <a:cs typeface="Times New Roman"/>
                        </a:rPr>
                        <a:t>emozioni…</a:t>
                      </a: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reagisce in modo ancora poco adeguato a ciò che legge (interesse, </a:t>
                      </a:r>
                      <a:r>
                        <a:rPr lang="it-IT" sz="1000" dirty="0" err="1">
                          <a:latin typeface="Arial"/>
                          <a:ea typeface="Times New Roman"/>
                          <a:cs typeface="Times New Roman"/>
                        </a:rPr>
                        <a:t>emozioni…</a:t>
                      </a: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interpreta il testo poetico con efficacia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interpreta il testo poetico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si impegna a interpretare il testo poetico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/>
                          <a:ea typeface="Times New Roman"/>
                          <a:cs typeface="Times New Roman"/>
                        </a:rPr>
                        <a:t>COMPRENSIONE RIELABORAZIONE</a:t>
                      </a:r>
                      <a:endParaRPr lang="it-IT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capisce il senso di tutto ciò che legge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capisce il senso di tutto ciò che legge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capisce il senso di ciò che legge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comprende lo scopo del testo letto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comprende lo scopo del testo letto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comprende quasi sempre lo scopo del testo letto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 ricorda  sempre ciò che legge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 ricorda  le cose più importanti di ciò che legge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 ha difficoltà a comprendere e ricordare ciò che ha letto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fa inferenze 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fa inferenze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fa semplici inferenze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risponde in modo ricco e completo a domande sul testo letto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risponde in modo completo a domande sul testo letto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risponde in modo adeguato a domande sul testo letto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prende appunti, elabora mappe e schemi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prende appunti, elabora schemi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prende appunti, elabora semplici schemi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espone in modo autonomo e personale i contenuti letti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espone in modo autonomo e corretto i contenuti letti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Times New Roman"/>
                          <a:cs typeface="Times New Roman"/>
                        </a:rPr>
                        <a:t>□ espone in modo autonomo i contenuti letti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elabora sintesi corrette e personali di ciò che legge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elabora sintesi corrette di ciò che legge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Times New Roman"/>
                          <a:cs typeface="Times New Roman"/>
                        </a:rPr>
                        <a:t>□ elabora sintesi di ciò che legge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14282" y="6286520"/>
            <a:ext cx="107157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R. </a:t>
            </a:r>
            <a:r>
              <a:rPr lang="it-IT" sz="1400" dirty="0" err="1" smtClean="0"/>
              <a:t>Viglino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-1342249" y="3128143"/>
            <a:ext cx="43396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it-IT" dirty="0" smtClean="0"/>
              <a:t>RUB</a:t>
            </a:r>
          </a:p>
          <a:p>
            <a:r>
              <a:rPr lang="it-IT" dirty="0" smtClean="0"/>
              <a:t>R</a:t>
            </a:r>
          </a:p>
          <a:p>
            <a:r>
              <a:rPr lang="it-IT" dirty="0" smtClean="0"/>
              <a:t>I</a:t>
            </a:r>
          </a:p>
          <a:p>
            <a:r>
              <a:rPr lang="it-IT" dirty="0" smtClean="0"/>
              <a:t>CA</a:t>
            </a:r>
          </a:p>
          <a:p>
            <a:endParaRPr lang="it-IT" dirty="0" smtClean="0"/>
          </a:p>
          <a:p>
            <a:r>
              <a:rPr lang="it-IT" dirty="0" smtClean="0"/>
              <a:t>L</a:t>
            </a:r>
          </a:p>
          <a:p>
            <a:r>
              <a:rPr lang="it-IT" dirty="0" smtClean="0"/>
              <a:t>E</a:t>
            </a:r>
          </a:p>
          <a:p>
            <a:r>
              <a:rPr lang="it-IT" dirty="0" smtClean="0"/>
              <a:t>T</a:t>
            </a:r>
          </a:p>
          <a:p>
            <a:r>
              <a:rPr lang="it-IT" dirty="0" smtClean="0"/>
              <a:t>T</a:t>
            </a:r>
          </a:p>
          <a:p>
            <a:r>
              <a:rPr lang="it-IT" dirty="0" smtClean="0"/>
              <a:t>U</a:t>
            </a:r>
          </a:p>
          <a:p>
            <a:r>
              <a:rPr lang="it-IT" dirty="0" smtClean="0"/>
              <a:t>R</a:t>
            </a:r>
          </a:p>
          <a:p>
            <a:r>
              <a:rPr lang="it-IT" dirty="0" smtClean="0"/>
              <a:t>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8806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1692275" y="1412875"/>
            <a:ext cx="5759450" cy="37449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Rubric per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competenze trasversali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11" name="Group 47"/>
          <p:cNvGraphicFramePr>
            <a:graphicFrameLocks noGrp="1"/>
          </p:cNvGraphicFramePr>
          <p:nvPr/>
        </p:nvGraphicFramePr>
        <p:xfrm>
          <a:off x="755650" y="1058863"/>
          <a:ext cx="7632700" cy="4754880"/>
        </p:xfrm>
        <a:graphic>
          <a:graphicData uri="http://schemas.openxmlformats.org/drawingml/2006/table">
            <a:tbl>
              <a:tblPr/>
              <a:tblGrid>
                <a:gridCol w="3455988"/>
                <a:gridCol w="4176712"/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COMPETENZA TRASVERSALE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INDICATORI DI PRESTAZIONE PER LA VALUTAZIONE DEGLI ESITI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Comunicare in modo efficace e costruttivo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Esprimersi in modo chiaro e corretto, utilizzando un linguaggio specifico.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Dimostrare interesse e attenzione verso gli altri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Ascoltare le opinioni altrui e verificarne la comprensione attraverso la parafrasi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Criticare le idee e non le persone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Portare argomentazioni a sostegno delle proprie opinioni.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Essere disponibile a modificare le proprie idee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Imparare a imparare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Ricapitolare quanto ascoltato o letto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Verificare la comprensione attraverso la formulazione di domande di chiarimento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Chiedere aiuto per superare le difficoltà e/o migliorare la comprensione.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Rielaborare quanto imparato cercando collegamenti con altri contesti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Formulare domande che permettano di ampliare e approfondire l’argomento trattato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Fornire risposte con adeguate argomentazioni.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Group 2"/>
          <p:cNvGraphicFramePr>
            <a:graphicFrameLocks noGrp="1"/>
          </p:cNvGraphicFramePr>
          <p:nvPr/>
        </p:nvGraphicFramePr>
        <p:xfrm>
          <a:off x="268288" y="336550"/>
          <a:ext cx="8605837" cy="5829300"/>
        </p:xfrm>
        <a:graphic>
          <a:graphicData uri="http://schemas.openxmlformats.org/drawingml/2006/table">
            <a:tbl>
              <a:tblPr/>
              <a:tblGrid>
                <a:gridCol w="1149350"/>
                <a:gridCol w="2506662"/>
                <a:gridCol w="2376488"/>
                <a:gridCol w="2573337"/>
              </a:tblGrid>
              <a:tr h="70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Livelli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Dimensioni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Livello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ESPERTO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Punti 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Livello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MEDIO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Punti 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Livello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PRINCIPIATE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Punti 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9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Comunicare 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efficace 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costruttivo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 esprime in modo chiaro e corretto, utilizzando un linguaggio specifico.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Dimostra interesse e attenzione verso gli altri, ascolta le loro opinioni e verifica la comprensione attraverso la parafrasi.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Porta argomentazioni a sostegno delle proprie opinioni, critica le idee e non le persone. È disponibile a modificare le proprie idee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 esprime in modo abbastanza chiaro e corretto, utilizzando spesso un linguaggio specifico.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Dimostra interesse e attenzione verso gli altri e si sforza di ascoltare le loro opinioni.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Sostiene le proprie opinioni portando motivazioni abbastanza adeguate. È disponibile a modificare le proprie idee e si sforza di criticare le idee e non le persone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 esprime in modo comprensibile, ma l’uso del linguaggio specifico deve essere migliorato.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Generalmente dimostra interesse e attenzione verso gli altri e si sforza di ascoltare le loro opinioni.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Sostiene le proprie opinioni anche se le motivazioni portate non sono sempre adeguate. Se guidati è disponibile a modificare le proprie idee e si sforza di criticare le idee e non le persone.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Imparare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 imparare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Ricapitola quanto ascoltato o letto e ne verifica la comprensione attraverso la formulazione di domande di chiarimento.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Chiede aiuto per superare le difficoltà e/o migliorare la comprensione.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Rielabora quanto imparato cercando collegamenti con altri contesti e formula domande che permettono di ampliare e approfondire l’argomento trattato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Fornisce risposte con adeguate argomentazioni.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Ricapitola quanto ascoltato o letto e ne verifica la comprensione attraverso la parafrasi. Chiede aiuto per superare le difficoltà e/o migliorare la comprensione.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Cerca collegamenti con altri contesti e  si sforza di formulare domande che permettono di ampliare e approfondire l’argomento trattato. Argomenta le risposte fornite.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 sforza di ricapitolare quanto ascoltato o letto e ne verifica la comprensione attraverso la parafrasi. Chiede aiuto per superare le difficoltà e/o migliorare la comprensione.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Cerca collegamenti con altri contesti e  si sforza di argomentare le risposte fornite.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14313" y="260350"/>
          <a:ext cx="8928991" cy="6525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519"/>
                <a:gridCol w="2132360"/>
                <a:gridCol w="2251891"/>
                <a:gridCol w="2795221"/>
              </a:tblGrid>
              <a:tr h="307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livello base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livello medio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livello esperto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</a:tr>
              <a:tr h="6217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Agire in modo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autonomo e responsabile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Generalmente organizza e pianifica il proprio lavoro in funzione dei tempi disponibili.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Sceglie attività e strumenti idonei per apprendere.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Utilizza in contesti noti quanto appreso nelle varie discipline.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Va guidato nel processo di autovalutazione.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Ha interessi propri ed è abbastanza  consapevole  delle proprie capacità.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Organizza e pianifica il proprio lavoro in funzione dei tempi disponibili.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Sceglie attività e strumenti idonei per apprendere.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Utilizza in contesti diversi quanto appreso nelle varie discipline.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Effettua una corretta valutazione dei livelli raggiunti.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Ha interessi propri ed è abbastanza  consapevole  delle proprie capacità, ma non è ancora autonomo nel definire un proprio percorso di formazione.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Organizza e pianifica il proprio lavoro in funzione dei tempi disponibili.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Sceglie l’attività e gli strumenti più idonei e necessari per apprendere, elaborare un contenuto.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Utilizza in contesti diversi e in modo autonomo quanto appreso nelle varie discipline.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Effettua una corretta valutazione dei propri traguardi e formula giudizi obiettivi sui livelli raggiunti.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Opera scelte consapevoli per un proprio percorso di formazione.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E’ consapevole dei propri interessi e delle proprie capacità.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85852" y="1428736"/>
            <a:ext cx="7215238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Rubriche per </a:t>
            </a:r>
          </a:p>
          <a:p>
            <a:pPr algn="ctr"/>
            <a:r>
              <a:rPr lang="it-IT" sz="3200" dirty="0" smtClean="0"/>
              <a:t>Autovalutazione e </a:t>
            </a:r>
          </a:p>
          <a:p>
            <a:pPr algn="ctr"/>
            <a:r>
              <a:rPr lang="it-IT" sz="3200" dirty="0" smtClean="0"/>
              <a:t>Valutazione collaborativa</a:t>
            </a:r>
            <a:endParaRPr lang="it-IT" sz="3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720" y="714356"/>
            <a:ext cx="869419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2428860" y="214290"/>
            <a:ext cx="507209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RUBRICA PER L’AUTOVALUTAZIONE</a:t>
            </a:r>
            <a:endParaRPr lang="it-IT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4480" y="214290"/>
            <a:ext cx="578647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Un esempio:</a:t>
            </a:r>
          </a:p>
          <a:p>
            <a:pPr algn="ctr"/>
            <a:r>
              <a:rPr lang="it-IT" sz="2800" dirty="0" smtClean="0"/>
              <a:t>“Cristalli ai raggi X”</a:t>
            </a:r>
            <a:endParaRPr lang="it-IT" sz="2800" dirty="0"/>
          </a:p>
        </p:txBody>
      </p:sp>
      <p:pic>
        <p:nvPicPr>
          <p:cNvPr id="3" name="Immagine 2" descr="CRISTALLI RAGGI X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30" y="1500174"/>
            <a:ext cx="7536710" cy="502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428728" y="357166"/>
            <a:ext cx="650085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CHECKLIST PER LA VALUTAZIONE TRA PARI</a:t>
            </a:r>
          </a:p>
          <a:p>
            <a:pPr algn="ctr"/>
            <a:endParaRPr lang="it-IT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61181"/>
            <a:ext cx="7429552" cy="48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7000892" y="621508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Tessaro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357422" y="214290"/>
            <a:ext cx="507209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CO-VALUTAZIONE</a:t>
            </a:r>
            <a:endParaRPr lang="it-IT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85918" y="1714488"/>
            <a:ext cx="597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 passo in </a:t>
            </a:r>
            <a:r>
              <a:rPr lang="it-IT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piu’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5474" name="Picture 2" descr="https://i1.ytimg.com/vi/H2wInhd1gXY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496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900113"/>
            <a:ext cx="8553450" cy="560072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7429520" y="214290"/>
            <a:ext cx="92869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70C0"/>
                </a:solidFill>
              </a:rPr>
              <a:t>1°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47800"/>
            <a:ext cx="8705850" cy="3962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7429520" y="214290"/>
            <a:ext cx="92869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70C0"/>
                </a:solidFill>
              </a:rPr>
              <a:t>2°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574675" y="1773238"/>
            <a:ext cx="7993063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/>
              <a:t>Le rubric sono state  concepite per fornire indicazioni articolate rispetto a una prestazione complessa. </a:t>
            </a:r>
          </a:p>
          <a:p>
            <a:pPr algn="ctr">
              <a:spcBef>
                <a:spcPct val="50000"/>
              </a:spcBef>
            </a:pPr>
            <a:r>
              <a:rPr lang="it-IT" altLang="it-IT" sz="3200"/>
              <a:t>Di conseguenza... “sintetizzare” il tutto in un voto è epistemologicamente scorretto, ma....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42938"/>
            <a:ext cx="8229600" cy="1069975"/>
          </a:xfrm>
        </p:spPr>
        <p:txBody>
          <a:bodyPr/>
          <a:lstStyle/>
          <a:p>
            <a:pPr algn="ctr"/>
            <a:r>
              <a:rPr lang="it-IT" altLang="it-IT" smtClean="0">
                <a:solidFill>
                  <a:schemeClr val="accent2"/>
                </a:solidFill>
              </a:rPr>
              <a:t>Rubric e voti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/>
          <a:lstStyle/>
          <a:p>
            <a:pPr algn="ctr"/>
            <a:r>
              <a:rPr lang="it-IT" altLang="it-IT" smtClean="0">
                <a:solidFill>
                  <a:schemeClr val="accent2"/>
                </a:solidFill>
              </a:rPr>
              <a:t>Come fare?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Assegnare pesi numerici ai singoli livelli</a:t>
            </a:r>
          </a:p>
          <a:p>
            <a:r>
              <a:rPr lang="it-IT" altLang="it-IT" smtClean="0"/>
              <a:t>Considerare il valore orientante dello strumento</a:t>
            </a:r>
          </a:p>
          <a:p>
            <a:r>
              <a:rPr lang="it-IT" altLang="it-IT" smtClean="0"/>
              <a:t>Condividere con gli studenti la modalità adottata</a:t>
            </a:r>
          </a:p>
          <a:p>
            <a:r>
              <a:rPr lang="it-IT" altLang="it-IT" smtClean="0"/>
              <a:t>Utilizzare un mapping logico cioè una regola logica per il passaggio dai punti ai voti </a:t>
            </a:r>
            <a:r>
              <a:rPr lang="it-IT" altLang="it-IT" sz="2400" i="1" smtClean="0"/>
              <a:t>(J. Arter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/>
        </p:nvGraphicFramePr>
        <p:xfrm>
          <a:off x="2136775" y="692150"/>
          <a:ext cx="4868863" cy="579438"/>
        </p:xfrm>
        <a:graphic>
          <a:graphicData uri="http://schemas.openxmlformats.org/drawingml/2006/table">
            <a:tbl>
              <a:tblPr/>
              <a:tblGrid>
                <a:gridCol w="4868863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Esempio di caso: rubric con livelli a cui vengono attribuiti punteggi da 1 a 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456" name="Group 8"/>
          <p:cNvGraphicFramePr>
            <a:graphicFrameLocks noGrp="1"/>
          </p:cNvGraphicFramePr>
          <p:nvPr/>
        </p:nvGraphicFramePr>
        <p:xfrm>
          <a:off x="827088" y="1844675"/>
          <a:ext cx="7561262" cy="3570385"/>
        </p:xfrm>
        <a:graphic>
          <a:graphicData uri="http://schemas.openxmlformats.org/drawingml/2006/table">
            <a:tbl>
              <a:tblPr/>
              <a:tblGrid>
                <a:gridCol w="3781425"/>
                <a:gridCol w="3779837"/>
              </a:tblGrid>
              <a:tr h="5809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Esempio di mapping logico tra i punteggi e i giudizi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J. Arter (2001)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6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PUNTEGGI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VOTI/GIUDIZI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più del 10% di punti inferiori a 4, con almeno il 40% uguali a 5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OTTIMO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più del 30% di punti inferiori a 4, con almeno il 10% uguali a 5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BUONO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più del 10% di punti inferiori a 3, con almeno il 20% superiori o uguali a 4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SUFFICIENTE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più del 30% di punti inferiori a 3, con almeno il 10% superiori o uguali a 4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INSUFFICIENTE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Tutti i punteggi inferiori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GRAVEMENTE INSUFFICIENTE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5720" y="2071678"/>
            <a:ext cx="842486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400" b="1" dirty="0"/>
              <a:t>Rappresentano uno strumento potente in mano dell’insegnante a favore della valutazione autentica. </a:t>
            </a:r>
          </a:p>
          <a:p>
            <a:endParaRPr lang="it-IT" sz="2400" b="1" dirty="0"/>
          </a:p>
          <a:p>
            <a:r>
              <a:rPr lang="it-IT" sz="2400" b="1" dirty="0">
                <a:solidFill>
                  <a:srgbClr val="800000"/>
                </a:solidFill>
              </a:rPr>
              <a:t>Le </a:t>
            </a:r>
            <a:r>
              <a:rPr lang="it-IT" sz="2400" b="1" dirty="0" err="1">
                <a:solidFill>
                  <a:srgbClr val="800000"/>
                </a:solidFill>
              </a:rPr>
              <a:t>rubric</a:t>
            </a:r>
            <a:r>
              <a:rPr lang="it-IT" sz="2400" b="1" dirty="0">
                <a:solidFill>
                  <a:srgbClr val="800000"/>
                </a:solidFill>
              </a:rPr>
              <a:t> infatti possono migliorare le prestazioni degli studenti e possono controllarle, rendendo trasparenti le attese degli insegnanti relativamente al compito da svolgere e alle abilità da possedere.</a:t>
            </a:r>
            <a:r>
              <a:rPr lang="it-IT" sz="2400" dirty="0">
                <a:solidFill>
                  <a:srgbClr val="FF9900"/>
                </a:solidFill>
              </a:rPr>
              <a:t> </a:t>
            </a:r>
          </a:p>
          <a:p>
            <a:endParaRPr lang="it-IT" sz="2400" dirty="0">
              <a:solidFill>
                <a:srgbClr val="FF9900"/>
              </a:solidFill>
            </a:endParaRPr>
          </a:p>
          <a:p>
            <a:r>
              <a:rPr lang="it-IT" sz="2400" b="1" dirty="0">
                <a:solidFill>
                  <a:schemeClr val="tx2"/>
                </a:solidFill>
              </a:rPr>
              <a:t>Sono una fotografia costante in possesso degli studenti, mostrando loro come incontrare le attese definite.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62238" y="333375"/>
            <a:ext cx="6481762" cy="1511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>
                <a:solidFill>
                  <a:schemeClr val="tx1"/>
                </a:solidFill>
              </a:rPr>
              <a:t>Alcuni vantaggi che derivano dall’uso delle rubric (I)</a:t>
            </a:r>
          </a:p>
        </p:txBody>
      </p:sp>
      <p:pic>
        <p:nvPicPr>
          <p:cNvPr id="52228" name="Picture 6" descr="http://santolceseinforma.files.wordpress.com/2011/07/rubrich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33375"/>
            <a:ext cx="1638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50825" y="5157788"/>
            <a:ext cx="8208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b="1">
                <a:solidFill>
                  <a:schemeClr val="tx2"/>
                </a:solidFill>
              </a:rPr>
              <a:t>Dall’uso della rubric, i genitori possono conoscere esattamente cosa i propri figli debbano fare per avere “successo”. </a:t>
            </a:r>
          </a:p>
          <a:p>
            <a:r>
              <a:rPr lang="it-IT" sz="2000" b="1">
                <a:solidFill>
                  <a:schemeClr val="tx2"/>
                </a:solidFill>
              </a:rPr>
              <a:t>La rubric può diventare, quindi, un interessante strumento di comunicazione insegnante (scuola) - genitori (famiglia).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30213" y="3573463"/>
            <a:ext cx="8281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800000"/>
                </a:solidFill>
              </a:rPr>
              <a:t>Le rubric permettono di accogliere e insegnare con classi eterogenee infatti hanno tre,  quattro o più livelli di qualità in cui possono essere definite le prestazioni  degli studenti da quelli “migliori” a  quelli con difficoltà di apprendimento.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57158" y="2000240"/>
            <a:ext cx="84248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000" b="1" dirty="0"/>
              <a:t>Le </a:t>
            </a:r>
            <a:r>
              <a:rPr lang="it-IT" sz="2000" b="1" dirty="0" err="1"/>
              <a:t>rubric</a:t>
            </a:r>
            <a:r>
              <a:rPr lang="it-IT" sz="2000" b="1" dirty="0"/>
              <a:t> aiutano gli studenti a divenire più profondi nel giudicare la qualità dei propri lavori e quella degli altri (autovalutazione) e quindi diventano sempre più capaci di individuare e risolvere problemi che si presentano nel loro lavoro e in quello degli altri.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xfrm>
            <a:off x="3276600" y="260350"/>
            <a:ext cx="5867400" cy="1157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>
                <a:solidFill>
                  <a:schemeClr val="tx1"/>
                </a:solidFill>
              </a:rPr>
              <a:t>Alcuni vantaggi che derivano dall’uso delle rubric (II)</a:t>
            </a:r>
          </a:p>
        </p:txBody>
      </p:sp>
      <p:pic>
        <p:nvPicPr>
          <p:cNvPr id="53254" name="Picture 6" descr="http://santolceseinforma.files.wordpress.com/2011/07/rubrich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33375"/>
            <a:ext cx="1638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4480" y="214290"/>
            <a:ext cx="578647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Un esempio:</a:t>
            </a:r>
          </a:p>
          <a:p>
            <a:pPr algn="ctr"/>
            <a:r>
              <a:rPr lang="it-IT" sz="2800" dirty="0" smtClean="0"/>
              <a:t>“Cristalli ai raggi X”</a:t>
            </a:r>
            <a:endParaRPr lang="it-IT" sz="2800" dirty="0"/>
          </a:p>
        </p:txBody>
      </p:sp>
      <p:sp>
        <p:nvSpPr>
          <p:cNvPr id="8" name="Rettangolo 7"/>
          <p:cNvSpPr/>
          <p:nvPr/>
        </p:nvSpPr>
        <p:spPr>
          <a:xfrm>
            <a:off x="714348" y="1928802"/>
            <a:ext cx="3286148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Scopo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Contesto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Prodotto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Destinatario </a:t>
            </a:r>
            <a:endParaRPr lang="it-IT" sz="2800" dirty="0"/>
          </a:p>
        </p:txBody>
      </p:sp>
      <p:sp>
        <p:nvSpPr>
          <p:cNvPr id="9" name="Rettangolo 8"/>
          <p:cNvSpPr/>
          <p:nvPr/>
        </p:nvSpPr>
        <p:spPr>
          <a:xfrm>
            <a:off x="4500562" y="1857364"/>
            <a:ext cx="4286280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Apprendere interagendo con esperti e enti esterni alla scuola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Mostra sui Cristalli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Sito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 smtClean="0"/>
              <a:t>Genitori, alunni e esperti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902" name="Group 190"/>
          <p:cNvGraphicFramePr>
            <a:graphicFrameLocks noGrp="1"/>
          </p:cNvGraphicFramePr>
          <p:nvPr/>
        </p:nvGraphicFramePr>
        <p:xfrm>
          <a:off x="0" y="98425"/>
          <a:ext cx="9094788" cy="6766092"/>
        </p:xfrm>
        <a:graphic>
          <a:graphicData uri="http://schemas.openxmlformats.org/drawingml/2006/table">
            <a:tbl>
              <a:tblPr/>
              <a:tblGrid>
                <a:gridCol w="1633538"/>
                <a:gridCol w="1958975"/>
                <a:gridCol w="1851025"/>
                <a:gridCol w="1906587"/>
                <a:gridCol w="1744663"/>
              </a:tblGrid>
              <a:tr h="457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LIVELLO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DIMENSIONE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ESPERTO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PUNTI 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MEDIO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PUNTI 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SUFFICIENTE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PUNTI 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ADEGUATO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PUNTI 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67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PARTECIPAZIONE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Ascolta, prende appunti e li riordina. Fa domande per approfondire l’argomento, chiede una migliore esplicitazione dei concetti, solleva questioni che ampliano la visione di un fenomeno. Attinge alla propria esperienza per apportare contributi originali alla discussione. Aderisce a attività scolastiche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Ascolta prendendo appunti, chiede chiarimenti e attinge alla propria esperienza per portare contributi alla discussione.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Aderisce a attività scolastiche non previste nell’orario curricolare.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 tempi di ascolto abbastanza prolungati. Prende appunti e chiede chiarimenti solo occasionalmente.  Talvolta si riferisce alla propria esperienza per portare contributi alla discussione.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Aderisce a attività scolastiche non previste nell’orario curricolare solo dopo numerose sollecitazioni.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  tempi di ascolto molto brevi, non chiede chiarimenti e  i suoi interventi devono essere continuamente sollecitati. Non riferisce esperienze personali per contribuire alla discussione. Nonostante le sollecitazioni non aderisce a attività scolastiche non previste nell’orario curricolare.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AUTONOMIA DI LAVORO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È consapevole del proprio percorso di apprendimento e dei propri bisogni. Persevera nell’apprendimento e si organizza anche mediante una gestione efficace del tempo e delle informazioni sia a livello individuale che di gruppo.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È abbastanza consapevole del proprio percorso di apprendimento e dei propri bisogni. Organizza, tempo e informazioni, in modo abbastanza efficace per migliorare il proprio apprendimento.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È poco consapevole del proprio percorso di apprendimento e dei propri bisogni Si applica solo se sollecitato e ha difficoltà  a gestire efficacemente il tempo e le informazioni.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è consapevole del proprio percorso di apprendimento e dei propri bisogni. Si applica solo se sollecitato; è necessario tempo supplementare e una guida per il completamento del lavoro assegnato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RELAZIONI CON: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COMPAGNI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ADULTI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Comunica in modo costruttivo sia con i compagni che con gli adulti. È capace di esprimere e di comprendere punti di vista diversi: di negoziare soluzioni in situazioni di conflitto. È disponibile a collaborare con gli altri senza bisogno di sollecitazioni.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Comunica in modo corretto sia con i compagni che con gli adulti. È capace di esprimere e di comprendere punti di vista diversi: di negoziare soluzioni in situazioni di conflitto. È generalmente disponibile a collaborare con gli altri.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 sforza di comunicare in modo corretto con compagni e adulti, ma talvolta deride gli interventi degli altri. Non è sempre in grado di negoziare soluzioni in situazioni di conflitto. È disponibile a collaborare con gli altri solo in particolari situazioni.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Interviene ignorando i contributi dei compagni o degli adulti e/o si contrappone rigidamente a quanto sostenuto da altri. Non è disponibile a aiutare o a farsi aiutare. Tende a creare situazioni di conflitto.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RISPETTO DELLE REGOLE E DEI MATERIALI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Porta regolarmente i materiali richiesti per le attività didattiche e svolge con precisione e regolarità le consegne date. Conosce il contratto formativo di classe e il regolamento d’Istituto e si comporta secondo quanto concordato.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Porta regolarmente i materiali richiesti e è abbastanza  ordinato e puntuale nel lavoro domestico e scolastico. Conosce e si adegua al contratto formativo di classe, generalmente rispetta quanto riportato nel regolamento di Istituto.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Porta abbastanza regolarmente i materiali  richiesti, ma non è sempre puntuale nello svolgimento del lavoro domestico e scolastico. Generalmente si adegua a quanto riportato nel contratto formativo di classe e in quello di Istituto.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Dimentica spesso i materiali richiesti per le attività e solo saltuariamente svolge le consegne. Ha molte difficoltà a adeguarsi a quanto riportato nel contratto formativo e in quello di Istituto.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FASCE DI LIVELLO VALUTAZIONE: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Punti 16 = 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voto 10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Punti 15 – 14 = 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voto 9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Punti 13 – 12  = 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voto 8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Punti 11 – 9  = 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voto 7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Punti 8 - 4 = 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voto 6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79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357422" y="785794"/>
            <a:ext cx="6480176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000" b="1" i="1" dirty="0"/>
              <a:t>La continuità tra ordini di scuole</a:t>
            </a:r>
            <a:r>
              <a:rPr lang="it-IT" sz="2000" b="1" dirty="0"/>
              <a:t>. </a:t>
            </a:r>
            <a:r>
              <a:rPr lang="it-IT" sz="2000" dirty="0"/>
              <a:t>l’utilizzo delle rubriche permette una esplicita azione di comunicazione e di conoscenza di cosa si intenda – e cosa realmente si è insegnato – per raggiungere un dato livello di padronanza. Questo porta ad un dialogo e un confronto reale tra gli insegnanti disciplinari dei diversi ordini di scuola.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 flipH="1">
            <a:off x="3779838" y="260350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/>
              <a:t>ALTRI VANTAGGI...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95288" y="3068638"/>
            <a:ext cx="8353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b="1" i="1">
                <a:solidFill>
                  <a:srgbClr val="800000"/>
                </a:solidFill>
              </a:rPr>
              <a:t>L’alternanza scuola-lavoro: </a:t>
            </a:r>
            <a:r>
              <a:rPr lang="it-IT" sz="2000" i="1">
                <a:solidFill>
                  <a:srgbClr val="800000"/>
                </a:solidFill>
              </a:rPr>
              <a:t> </a:t>
            </a:r>
            <a:r>
              <a:rPr lang="it-IT" sz="2000">
                <a:solidFill>
                  <a:srgbClr val="800000"/>
                </a:solidFill>
              </a:rPr>
              <a:t>la comunicazione tra mondo degli esperti del lavoro e gli insegnanti può definire specifiche caratteristiche delle competenze, la loro articolazione in contesi reali e loro livelli di padronanza realmente certificati.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23850" y="4437063"/>
            <a:ext cx="8280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b="1" i="1">
                <a:solidFill>
                  <a:schemeClr val="tx2"/>
                </a:solidFill>
              </a:rPr>
              <a:t>L’individualizzazione e la personalizzazione:</a:t>
            </a:r>
            <a:r>
              <a:rPr lang="it-IT" sz="2000" i="1">
                <a:solidFill>
                  <a:schemeClr val="tx2"/>
                </a:solidFill>
              </a:rPr>
              <a:t> </a:t>
            </a:r>
            <a:r>
              <a:rPr lang="it-IT" sz="2000">
                <a:solidFill>
                  <a:schemeClr val="tx2"/>
                </a:solidFill>
              </a:rPr>
              <a:t>un sistema di valutazione basato sulle rubriche e sui compiti autentici permette di realizzare una didattica capace di essere individuale e personale allo stesso tempo. Una didattica che si concretizza cioè nell’adozione di strategie didattiche finalizzate a garantire a tutti gli alunni il raggiungimento degli obiettivi, attraverso la diversificazione degli itinerari di apprendimento.</a:t>
            </a:r>
          </a:p>
        </p:txBody>
      </p:sp>
      <p:pic>
        <p:nvPicPr>
          <p:cNvPr id="54278" name="Picture 6" descr="http://santolceseinforma.files.wordpress.com/2011/07/rubrich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908050"/>
            <a:ext cx="1638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7096125" cy="40576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496"/>
            <a:ext cx="6762750" cy="2400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000504"/>
            <a:ext cx="6734175" cy="25336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85918" y="714356"/>
            <a:ext cx="59779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revisione</a:t>
            </a:r>
          </a:p>
          <a:p>
            <a:pPr algn="ctr"/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Del processo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43042" y="2857496"/>
            <a:ext cx="63450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Metacognizione</a:t>
            </a:r>
            <a:endParaRPr lang="it-IT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 </a:t>
            </a:r>
          </a:p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Autobiografia</a:t>
            </a:r>
          </a:p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cognitiva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LASHL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0"/>
            <a:ext cx="41767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6048375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</a:rPr>
              <a:t>Controllo e revisione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92163" y="2060575"/>
            <a:ext cx="7559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/>
              <a:t>Molta importanza è data all'attività di controllo e revisione del lavoro del gruppo e alla pratica delle competenze sociali. </a:t>
            </a:r>
          </a:p>
          <a:p>
            <a:pPr>
              <a:spcBef>
                <a:spcPct val="50000"/>
              </a:spcBef>
            </a:pPr>
            <a:r>
              <a:rPr lang="it-IT" sz="2400"/>
              <a:t>Il controllo-osservazione è svolto dall'insegnante durante il lavoro di gruppo. </a:t>
            </a:r>
          </a:p>
          <a:p>
            <a:pPr>
              <a:spcBef>
                <a:spcPct val="50000"/>
              </a:spcBef>
            </a:pPr>
            <a:r>
              <a:rPr lang="it-IT" sz="2400"/>
              <a:t>La revisione è svolta sia dall'insegnante sia dagli alunni dopo il lavoro di gruppo su come si è lavorato insieme (metodo di studio), si sono praticate le competenze sociali, si vorrà migliorare il lavoro.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357166"/>
            <a:ext cx="3429000" cy="863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 smtClean="0">
                <a:solidFill>
                  <a:schemeClr val="accent1"/>
                </a:solidFill>
              </a:rPr>
              <a:t>ROUNDTABLE</a:t>
            </a:r>
            <a:endParaRPr lang="it-IT" dirty="0" smtClean="0">
              <a:solidFill>
                <a:schemeClr val="accent2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28596" y="1571612"/>
            <a:ext cx="3800475" cy="4486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000" b="1" dirty="0" smtClean="0">
                <a:solidFill>
                  <a:schemeClr val="accent1"/>
                </a:solidFill>
              </a:rPr>
              <a:t>E’ una struttura semplice che può essere usata per qualsiasi materia.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 dirty="0" smtClean="0">
                <a:solidFill>
                  <a:schemeClr val="accent1"/>
                </a:solidFill>
              </a:rPr>
              <a:t>I fase: l’insegnante pone una questione che ha molteplici risposte possibili.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 dirty="0" smtClean="0">
                <a:solidFill>
                  <a:schemeClr val="accent1"/>
                </a:solidFill>
              </a:rPr>
              <a:t>Consegna un foglio al gruppo.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 dirty="0" smtClean="0">
                <a:solidFill>
                  <a:schemeClr val="accent1"/>
                </a:solidFill>
              </a:rPr>
              <a:t>II fase: ciascuno scrive una risposta e poi passa il foglio al compagno alla sinistra.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 dirty="0" smtClean="0">
                <a:solidFill>
                  <a:schemeClr val="accent1"/>
                </a:solidFill>
              </a:rPr>
              <a:t>Il foglio, quindi, ruota intorno al tavolo.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 dirty="0" smtClean="0">
                <a:solidFill>
                  <a:schemeClr val="accent1"/>
                </a:solidFill>
              </a:rPr>
              <a:t>III fase: condivisione, prima nel gruppo e poi a classe intera delle risposte. 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572000" y="1428736"/>
            <a:ext cx="4316412" cy="51831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it-IT" b="1" dirty="0" smtClean="0">
                <a:solidFill>
                  <a:srgbClr val="002060"/>
                </a:solidFill>
              </a:rPr>
              <a:t> </a:t>
            </a:r>
            <a:r>
              <a:rPr lang="it-IT" sz="2200" dirty="0" smtClean="0">
                <a:solidFill>
                  <a:srgbClr val="002060"/>
                </a:solidFill>
              </a:rPr>
              <a:t>Quando le risposte sono prevedibilmente lunghe, per evitare tempi morti di attesa, vengono fatti girare contemporaneamente tanti fogli quanti sono i membri del gruppo. Ogni foglio pone un quesito diverso</a:t>
            </a:r>
          </a:p>
          <a:p>
            <a:pPr eaLnBrk="1" hangingPunct="1">
              <a:lnSpc>
                <a:spcPct val="80000"/>
              </a:lnSpc>
            </a:pPr>
            <a:r>
              <a:rPr lang="it-IT" sz="2200" dirty="0" smtClean="0">
                <a:solidFill>
                  <a:srgbClr val="002060"/>
                </a:solidFill>
              </a:rPr>
              <a:t>Per evitare che ciò che ha scritto un alunno condizioni chi riceve successivamente il foglio, si può scrivere la domanda in alto sul foglio e richiedere che la risposta venga scritta in fondo al foglio, che poi verrà ripiegato per coprire la risposta stessa. </a:t>
            </a:r>
          </a:p>
          <a:p>
            <a:pPr eaLnBrk="1" hangingPunct="1">
              <a:lnSpc>
                <a:spcPct val="80000"/>
              </a:lnSpc>
            </a:pPr>
            <a:r>
              <a:rPr lang="it-IT" sz="2200" dirty="0" smtClean="0">
                <a:solidFill>
                  <a:srgbClr val="002060"/>
                </a:solidFill>
              </a:rPr>
              <a:t>Chi riceve successivamente il foglio, può quindi leggere la domanda, ma non la precedente risposta.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14876" y="428604"/>
            <a:ext cx="40005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ROUNDROBIN</a:t>
            </a:r>
            <a:endParaRPr lang="it-IT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6781800" cy="1600200"/>
          </a:xfrm>
        </p:spPr>
        <p:txBody>
          <a:bodyPr/>
          <a:lstStyle/>
          <a:p>
            <a:pPr algn="ctr" eaLnBrk="1" hangingPunct="1"/>
            <a:r>
              <a:rPr lang="it-IT" dirty="0" smtClean="0">
                <a:solidFill>
                  <a:schemeClr val="accent1"/>
                </a:solidFill>
              </a:rPr>
              <a:t>Esempi di domande...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8229600" cy="4325112"/>
          </a:xfrm>
        </p:spPr>
        <p:txBody>
          <a:bodyPr/>
          <a:lstStyle/>
          <a:p>
            <a:pPr eaLnBrk="1" hangingPunct="1"/>
            <a:r>
              <a:rPr lang="it-IT" dirty="0" smtClean="0"/>
              <a:t>Ritieni che l’attività svolta sia stata efficace per imparare? Perché?</a:t>
            </a:r>
          </a:p>
          <a:p>
            <a:pPr eaLnBrk="1" hangingPunct="1"/>
            <a:r>
              <a:rPr lang="it-IT" dirty="0" smtClean="0"/>
              <a:t> Che cosa avresti voluto cambiare dell’attività svolta?</a:t>
            </a:r>
          </a:p>
          <a:p>
            <a:pPr eaLnBrk="1" hangingPunct="1"/>
            <a:r>
              <a:rPr lang="it-IT" dirty="0" smtClean="0"/>
              <a:t>Secondo te è stato utile lavorare in gruppo con i compagni? Perché?</a:t>
            </a:r>
          </a:p>
          <a:p>
            <a:pPr eaLnBrk="1" hangingPunct="1"/>
            <a:r>
              <a:rPr lang="it-IT" dirty="0" smtClean="0"/>
              <a:t>Quali attività sono stati più utili per capire gli argomenti? Perché?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82000" cy="71438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Esempio di revisione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4041648" cy="1000132"/>
          </a:xfrm>
        </p:spPr>
        <p:txBody>
          <a:bodyPr>
            <a:normAutofit fontScale="92500"/>
          </a:bodyPr>
          <a:lstStyle/>
          <a:p>
            <a:pPr algn="ctr"/>
            <a:endParaRPr lang="it-IT" sz="1800" dirty="0" smtClean="0"/>
          </a:p>
          <a:p>
            <a:pPr algn="ctr"/>
            <a:r>
              <a:rPr lang="it-IT" sz="1800" dirty="0" smtClean="0"/>
              <a:t>Quale attività ti è piaciuta meno?</a:t>
            </a:r>
          </a:p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4572000" y="1214422"/>
            <a:ext cx="4041775" cy="1000132"/>
          </a:xfrm>
        </p:spPr>
        <p:txBody>
          <a:bodyPr>
            <a:normAutofit fontScale="92500"/>
          </a:bodyPr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Pensi sia stata utile? Perché?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2"/>
          </p:nvPr>
        </p:nvSpPr>
        <p:spPr>
          <a:xfrm>
            <a:off x="381000" y="2285992"/>
            <a:ext cx="4041648" cy="430872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it-IT" dirty="0" smtClean="0"/>
          </a:p>
          <a:p>
            <a:pPr lvl="0"/>
            <a:r>
              <a:rPr lang="it-IT" sz="2600" i="1" dirty="0" smtClean="0"/>
              <a:t>Quando abbiamo iniziato a introdurre il calcolo di moda, media e mediana perché mi è risultato difficile capire come andavano applicate.  Caterina </a:t>
            </a:r>
            <a:endParaRPr lang="it-IT" sz="2600" dirty="0" smtClean="0"/>
          </a:p>
          <a:p>
            <a:pPr lvl="0"/>
            <a:r>
              <a:rPr lang="it-IT" sz="2600" i="1" dirty="0" smtClean="0"/>
              <a:t>Che all’inizio i termini che non sapevo erano spiegati sulla scheda in modo complesso che non capivo, poi però la prof. li ha spiegati meglio in classe.  Enrico</a:t>
            </a:r>
            <a:endParaRPr lang="it-IT" sz="2600" dirty="0" smtClean="0"/>
          </a:p>
          <a:p>
            <a:pPr lvl="0"/>
            <a:r>
              <a:rPr lang="it-IT" sz="2600" i="1" dirty="0" smtClean="0"/>
              <a:t>Mi è piaciuto tutto   Ilaria</a:t>
            </a:r>
            <a:endParaRPr lang="it-IT" sz="2600" dirty="0" smtClean="0"/>
          </a:p>
          <a:p>
            <a:pPr lvl="0"/>
            <a:r>
              <a:rPr lang="it-IT" sz="2600" i="1" dirty="0" smtClean="0"/>
              <a:t>Il tipo di gruppo perché eravamo della stessa classe e non di classi miste.  </a:t>
            </a:r>
            <a:r>
              <a:rPr lang="it-IT" sz="2600" i="1" dirty="0" err="1" smtClean="0"/>
              <a:t>Bilal</a:t>
            </a:r>
            <a:endParaRPr lang="it-IT" sz="2600" dirty="0" smtClean="0"/>
          </a:p>
          <a:p>
            <a:pPr lvl="0"/>
            <a:r>
              <a:rPr lang="it-IT" sz="2600" i="1" dirty="0" smtClean="0"/>
              <a:t>Sono state troppo poche le ore    Martina</a:t>
            </a:r>
            <a:endParaRPr lang="it-IT" sz="2600" dirty="0" smtClean="0"/>
          </a:p>
          <a:p>
            <a:pPr lvl="0"/>
            <a:r>
              <a:rPr lang="it-IT" sz="2600" i="1" dirty="0" smtClean="0"/>
              <a:t>Gli esercizi iniziali perché non avevo capito bene.  Anna</a:t>
            </a:r>
            <a:endParaRPr lang="it-IT" sz="2600" dirty="0" smtClean="0"/>
          </a:p>
          <a:p>
            <a:pPr lvl="0"/>
            <a:r>
              <a:rPr lang="it-IT" sz="2600" i="1" dirty="0" smtClean="0"/>
              <a:t>Qualche volta gli argomenti non mi prendevano tanto.  Linda</a:t>
            </a:r>
            <a:endParaRPr lang="it-IT" sz="2600" dirty="0" smtClean="0"/>
          </a:p>
          <a:p>
            <a:pPr lvl="0"/>
            <a:r>
              <a:rPr lang="it-IT" sz="2600" i="1" dirty="0" smtClean="0"/>
              <a:t>La verifica   Diana</a:t>
            </a:r>
            <a:endParaRPr lang="it-IT" sz="2600" dirty="0" smtClean="0"/>
          </a:p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714876" y="2428868"/>
            <a:ext cx="4041775" cy="38862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it-IT" i="1" dirty="0" smtClean="0"/>
              <a:t>Penso che sia stata molto utile perché la statistica è appunto matematica del cittadino e quindi è importante che almeno le basi le conosciamo tutti.  Caterina</a:t>
            </a:r>
            <a:endParaRPr lang="it-IT" dirty="0" smtClean="0"/>
          </a:p>
          <a:p>
            <a:pPr lvl="0"/>
            <a:r>
              <a:rPr lang="it-IT" i="1" dirty="0" smtClean="0"/>
              <a:t>È stata utile perché con la statistica ci si “ritrova” sempre ed è  più importante della matematica.  Enrico</a:t>
            </a:r>
            <a:endParaRPr lang="it-IT" dirty="0" smtClean="0"/>
          </a:p>
          <a:p>
            <a:pPr lvl="0"/>
            <a:r>
              <a:rPr lang="it-IT" i="1" dirty="0" smtClean="0"/>
              <a:t>Si perché da grande mi servirà sapere queste cose.   Ilaria</a:t>
            </a:r>
            <a:endParaRPr lang="it-IT" dirty="0" smtClean="0"/>
          </a:p>
          <a:p>
            <a:pPr lvl="0"/>
            <a:r>
              <a:rPr lang="it-IT" i="1" dirty="0" smtClean="0"/>
              <a:t>Si perché si impara insieme e se uno non capisce gli altri ti aiutano   </a:t>
            </a:r>
            <a:r>
              <a:rPr lang="it-IT" i="1" dirty="0" err="1" smtClean="0"/>
              <a:t>Bilal</a:t>
            </a:r>
            <a:endParaRPr lang="it-IT" dirty="0" smtClean="0"/>
          </a:p>
          <a:p>
            <a:pPr lvl="0"/>
            <a:r>
              <a:rPr lang="it-IT" i="1" dirty="0" smtClean="0"/>
              <a:t>Si, per una volta ho lavorato con quelli del mio stesso livello e durante la lezione non c’era rumore.   Martina</a:t>
            </a:r>
            <a:endParaRPr lang="it-IT" dirty="0" smtClean="0"/>
          </a:p>
          <a:p>
            <a:pPr lvl="0"/>
            <a:r>
              <a:rPr lang="it-IT" i="1" dirty="0" smtClean="0"/>
              <a:t>Si, lavorare in gruppo aiuta a capire meglio le cose   Anna</a:t>
            </a:r>
            <a:endParaRPr lang="it-IT" dirty="0" smtClean="0"/>
          </a:p>
          <a:p>
            <a:pPr lvl="0"/>
            <a:r>
              <a:rPr lang="it-IT" i="1" dirty="0" smtClean="0"/>
              <a:t>Si perché in gruppo se qualcosa non si capiva si cercava di ragionare insieme e di capire.   Linda</a:t>
            </a:r>
            <a:endParaRPr lang="it-IT" dirty="0" smtClean="0"/>
          </a:p>
          <a:p>
            <a:pPr lvl="0"/>
            <a:r>
              <a:rPr lang="it-IT" i="1" dirty="0" smtClean="0"/>
              <a:t>Abbiamo imparato contenuti nuovi e, lavorando insieme, abbiamo conosciuto meglio gli altri.  Diana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836613"/>
            <a:ext cx="7543800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3200" smtClean="0"/>
              <a:t>Il Cooperative Learning sottolinea l’importanza di una </a:t>
            </a:r>
            <a:r>
              <a:rPr lang="it-IT" altLang="it-IT" sz="3200" u="sng" smtClean="0"/>
              <a:t>valutazione individuale</a:t>
            </a:r>
            <a:r>
              <a:rPr lang="it-IT" altLang="it-IT" sz="3200" smtClean="0"/>
              <a:t> e di una </a:t>
            </a:r>
            <a:r>
              <a:rPr lang="it-IT" altLang="it-IT" sz="3200" u="sng" smtClean="0"/>
              <a:t>valutazione di gruppo</a:t>
            </a:r>
            <a:r>
              <a:rPr lang="it-IT" altLang="it-IT" sz="3200" smtClean="0"/>
              <a:t> perché lo scopo è raggiunto  attraverso il lavoro dei singoli, ma tutti sono impegnati perché ognuno svolga bene il proprio lavoro.</a:t>
            </a:r>
          </a:p>
        </p:txBody>
      </p:sp>
    </p:spTree>
    <p:extLst>
      <p:ext uri="{BB962C8B-B14F-4D97-AF65-F5344CB8AC3E}">
        <p14:creationId xmlns:p14="http://schemas.microsoft.com/office/powerpoint/2010/main" xmlns="" val="3614979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704263" cy="5761038"/>
          </a:xfrm>
        </p:spPr>
        <p:txBody>
          <a:bodyPr rtlCol="0">
            <a:normAutofit fontScale="92500" lnSpcReduction="1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it-IT" sz="2000" b="1" smtClean="0">
                <a:solidFill>
                  <a:srgbClr val="FF3300"/>
                </a:solidFill>
              </a:rPr>
              <a:t>MODALITA’ DI VALUTAZIONE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it-IT" sz="2000" b="1" smtClean="0">
                <a:solidFill>
                  <a:srgbClr val="FF3300"/>
                </a:solidFill>
              </a:rPr>
              <a:t>APPRENDIMENTI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it-IT" sz="2000" b="1" smtClean="0">
              <a:solidFill>
                <a:srgbClr val="FF3300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it-IT" sz="2000" b="1" smtClean="0"/>
              <a:t>In relazione a questa problematica non esiste accordo tra i diversi autori.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it-IT" sz="2000" b="1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2000" b="1" smtClean="0"/>
              <a:t>Il risultato della verifica individuale è un voto ponderato (Johnson):</a:t>
            </a:r>
          </a:p>
          <a:p>
            <a:pPr marL="594360" lvl="1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2000" b="1" smtClean="0"/>
              <a:t>80% voto individuale</a:t>
            </a:r>
          </a:p>
          <a:p>
            <a:pPr marL="594360" lvl="1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2000" b="1" smtClean="0"/>
              <a:t>20% media dei risultati del gruppo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it-IT" sz="2000" b="1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2000" b="1" smtClean="0">
                <a:solidFill>
                  <a:srgbClr val="FF3300"/>
                </a:solidFill>
              </a:rPr>
              <a:t>La verifica è individuale poi viene calcolato lo scarto tra le prove d’ingresso e quelle successive per determinare il miglioramento ottenuto da ogni componente del gruppo. La somma degli scarti determina il punteggio del gruppo.                    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it-IT" sz="2000" b="1" smtClean="0">
                <a:solidFill>
                  <a:srgbClr val="FF3300"/>
                </a:solidFill>
              </a:rPr>
              <a:t>    Nell’ottica del “torneo” di classe, vince il gruppo che raggiunge il miglioramento più consistente. (Slavin)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it-IT" sz="2000" b="1" smtClean="0">
              <a:solidFill>
                <a:srgbClr val="FF3300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2000" b="1" smtClean="0">
                <a:solidFill>
                  <a:schemeClr val="accent2"/>
                </a:solidFill>
              </a:rPr>
              <a:t>Vi è una prova di gruppo in cui ognuno è autore di una parte e ottiene due valutazioni:</a:t>
            </a:r>
          </a:p>
          <a:p>
            <a:pPr marL="594360" lvl="1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2000" b="1" smtClean="0">
                <a:solidFill>
                  <a:schemeClr val="accent2"/>
                </a:solidFill>
              </a:rPr>
              <a:t>voto individuale;</a:t>
            </a:r>
          </a:p>
          <a:p>
            <a:pPr marL="594360" lvl="1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2000" b="1" smtClean="0">
                <a:solidFill>
                  <a:schemeClr val="accent2"/>
                </a:solidFill>
              </a:rPr>
              <a:t>voto di gruppo (media dei voti individuali).</a:t>
            </a:r>
          </a:p>
        </p:txBody>
      </p:sp>
    </p:spTree>
    <p:extLst>
      <p:ext uri="{BB962C8B-B14F-4D97-AF65-F5344CB8AC3E}">
        <p14:creationId xmlns:p14="http://schemas.microsoft.com/office/powerpoint/2010/main" xmlns="" val="2726192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87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870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870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870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olo 2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785225" cy="7921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Esempi di compiti di autentici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8345487" cy="11715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2997200"/>
            <a:ext cx="8661400" cy="16478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4941888"/>
            <a:ext cx="8837612" cy="14335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8134" name="CasellaDiTesto 1"/>
          <p:cNvSpPr txBox="1">
            <a:spLocks noChangeArrowheads="1"/>
          </p:cNvSpPr>
          <p:nvPr/>
        </p:nvSpPr>
        <p:spPr bwMode="auto">
          <a:xfrm>
            <a:off x="5664200" y="6446838"/>
            <a:ext cx="3387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/>
              <a:t>Wiggins e Mc Tighe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28794" y="428604"/>
            <a:ext cx="60722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PER CONCLUDERE …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28662" y="1142984"/>
            <a:ext cx="757242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LAVORARE TUTTI SU </a:t>
            </a:r>
          </a:p>
          <a:p>
            <a:pPr algn="ctr"/>
            <a:r>
              <a:rPr lang="it-IT" sz="3200" dirty="0" smtClean="0"/>
              <a:t>UNA COMPETENZA</a:t>
            </a:r>
          </a:p>
          <a:p>
            <a:pPr algn="ctr"/>
            <a:r>
              <a:rPr lang="it-IT" sz="3200" dirty="0" smtClean="0"/>
              <a:t>ATTRAVERSO COMPITI AUTENTICI</a:t>
            </a:r>
            <a:endParaRPr lang="it-IT" sz="3200" dirty="0"/>
          </a:p>
        </p:txBody>
      </p:sp>
      <p:pic>
        <p:nvPicPr>
          <p:cNvPr id="102402" name="Picture 2" descr="http://tweens.screenweek.it/files/2012/10/peanuts-co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6096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857232"/>
            <a:ext cx="871540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Identificare una competenza</a:t>
            </a:r>
          </a:p>
          <a:p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Definirla in termini di descrittori osservabili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Identificare un compito complesso</a:t>
            </a:r>
          </a:p>
          <a:p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Costruire e utilizzare strumenti di valutazione autentica.</a:t>
            </a:r>
            <a:endParaRPr lang="it-IT" sz="2400" dirty="0"/>
          </a:p>
        </p:txBody>
      </p:sp>
      <p:pic>
        <p:nvPicPr>
          <p:cNvPr id="104450" name="Picture 2" descr="https://www.blogdicultura.it/wp-content/uploads/2014/03/blogdicultura_3c479ea87f2aa8034881dfcc343031f5-640x3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76366"/>
            <a:ext cx="5524496" cy="3081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spitalitadoro.it/wp-content/uploads/2013/07/Salu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357942" cy="423862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785786" y="571480"/>
            <a:ext cx="2813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Grazie 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71868" y="5715016"/>
            <a:ext cx="5370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Buon lavoro!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3"/>
          <p:cNvSpPr>
            <a:spLocks noGrp="1"/>
          </p:cNvSpPr>
          <p:nvPr>
            <p:ph type="title" idx="4294967295"/>
          </p:nvPr>
        </p:nvSpPr>
        <p:spPr>
          <a:xfrm>
            <a:off x="814388" y="320675"/>
            <a:ext cx="7758140" cy="965200"/>
          </a:xfrm>
        </p:spPr>
        <p:txBody>
          <a:bodyPr/>
          <a:lstStyle/>
          <a:p>
            <a:r>
              <a:rPr lang="it-IT" dirty="0" smtClean="0"/>
              <a:t>Prodotti di compiti autentici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500" y="1714500"/>
            <a:ext cx="7993063" cy="437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Saggio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ortografia, lessico, conoscenza dei contenuti, rielaborazione...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Presentazione multimediale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equilibrio tra immagini e testo, capacità di catturare l’attenzione, chiarezza...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Risoluzione di situazioni problematiche non standard: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comprensione del testo, utilizzo di linguaggi specifici, formulazione di ipotesi, argomentazione…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Mappe concettuali: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individuazione di concetti chiavi e di legami concettuali, organizzazione gerarchica, differenziazione progressiva…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43042" y="1071546"/>
            <a:ext cx="6072230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Compiti autentici </a:t>
            </a:r>
          </a:p>
          <a:p>
            <a:pPr algn="ctr"/>
            <a:r>
              <a:rPr lang="it-IT" sz="3200" dirty="0" smtClean="0"/>
              <a:t>E</a:t>
            </a:r>
          </a:p>
          <a:p>
            <a:pPr algn="ctr"/>
            <a:r>
              <a:rPr lang="it-IT" sz="3200" dirty="0" smtClean="0"/>
              <a:t>Continuità </a:t>
            </a:r>
            <a:endParaRPr lang="it-IT" sz="3200" dirty="0"/>
          </a:p>
        </p:txBody>
      </p:sp>
      <p:pic>
        <p:nvPicPr>
          <p:cNvPr id="7170" name="Picture 2" descr="http://www.ic4pergolesi.gov.it/joomla/images/POF/curricolo-verti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643446"/>
            <a:ext cx="2762250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5532</Words>
  <Application>Microsoft Office PowerPoint</Application>
  <PresentationFormat>Presentazione su schermo (4:3)</PresentationFormat>
  <Paragraphs>655</Paragraphs>
  <Slides>72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72</vt:i4>
      </vt:variant>
    </vt:vector>
  </HeadingPairs>
  <TitlesOfParts>
    <vt:vector size="74" baseType="lpstr">
      <vt:lpstr>Loggia</vt:lpstr>
      <vt:lpstr>Documento</vt:lpstr>
      <vt:lpstr>Lavorare per competenze</vt:lpstr>
      <vt:lpstr>ARGOMENTI DELL’INCONTRO</vt:lpstr>
      <vt:lpstr>Compiti autentici</vt:lpstr>
      <vt:lpstr>Diapositiva 4</vt:lpstr>
      <vt:lpstr>Diapositiva 5</vt:lpstr>
      <vt:lpstr>Diapositiva 6</vt:lpstr>
      <vt:lpstr>Esempi di compiti di autentici</vt:lpstr>
      <vt:lpstr>Prodotti di compiti autentici</vt:lpstr>
      <vt:lpstr>Diapositiva 9</vt:lpstr>
      <vt:lpstr>Diapositiva 10</vt:lpstr>
      <vt:lpstr>Diapositiva 11</vt:lpstr>
      <vt:lpstr>Diapositiva 12</vt:lpstr>
      <vt:lpstr>Diapositiva 13</vt:lpstr>
      <vt:lpstr>Diapositiva 14</vt:lpstr>
      <vt:lpstr>Strumenti di valutazione:</vt:lpstr>
      <vt:lpstr>Diapositiva 16</vt:lpstr>
      <vt:lpstr>Diapositiva 17</vt:lpstr>
      <vt:lpstr>Diapositiva 18</vt:lpstr>
      <vt:lpstr>Diapositiva 19</vt:lpstr>
      <vt:lpstr>Diapositiva 20</vt:lpstr>
      <vt:lpstr>Metodi a selezione di risposta</vt:lpstr>
      <vt:lpstr>Diapositiva 22</vt:lpstr>
      <vt:lpstr>Metodi a costruzione di risposta</vt:lpstr>
      <vt:lpstr>Diapositiva 24</vt:lpstr>
      <vt:lpstr>Una prestazione è autentica se:</vt:lpstr>
      <vt:lpstr>Una prestazione è autentica se:</vt:lpstr>
      <vt:lpstr>Diapositiva 27</vt:lpstr>
      <vt:lpstr>Diapositiva 28</vt:lpstr>
      <vt:lpstr>Diapositiva 29</vt:lpstr>
      <vt:lpstr>Diapositiva 30</vt:lpstr>
      <vt:lpstr>Le Rubric   come strumento di valutazione autentica</vt:lpstr>
      <vt:lpstr>Diapositiva 32</vt:lpstr>
      <vt:lpstr>Diapositiva 33</vt:lpstr>
      <vt:lpstr>Diapositiva 34</vt:lpstr>
      <vt:lpstr>Analitica o olistica?</vt:lpstr>
      <vt:lpstr>Come si “costruisce”  una rubric? (I)</vt:lpstr>
      <vt:lpstr>Come si “costruisce”  una rubric? (II)</vt:lpstr>
      <vt:lpstr>Alcune indicazioni “pratiche”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Rubric e voti</vt:lpstr>
      <vt:lpstr>Come fare?</vt:lpstr>
      <vt:lpstr>Diapositiva 57</vt:lpstr>
      <vt:lpstr>Alcuni vantaggi che derivano dall’uso delle rubric (I)</vt:lpstr>
      <vt:lpstr>Alcuni vantaggi che derivano dall’uso delle rubric (II)</vt:lpstr>
      <vt:lpstr>Diapositiva 60</vt:lpstr>
      <vt:lpstr>Diapositiva 61</vt:lpstr>
      <vt:lpstr>Diapositiva 62</vt:lpstr>
      <vt:lpstr>Diapositiva 63</vt:lpstr>
      <vt:lpstr>Controllo e revisione</vt:lpstr>
      <vt:lpstr>ROUNDTABLE</vt:lpstr>
      <vt:lpstr>Esempi di domande...</vt:lpstr>
      <vt:lpstr>Esempio di revisione</vt:lpstr>
      <vt:lpstr>Diapositiva 68</vt:lpstr>
      <vt:lpstr>Diapositiva 69</vt:lpstr>
      <vt:lpstr>Diapositiva 70</vt:lpstr>
      <vt:lpstr>Diapositiva 71</vt:lpstr>
      <vt:lpstr>Diapositiva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Lavorare per competenze</dc:title>
  <dc:creator>Preload</dc:creator>
  <cp:lastModifiedBy>Preload</cp:lastModifiedBy>
  <cp:revision>7</cp:revision>
  <dcterms:created xsi:type="dcterms:W3CDTF">2015-09-06T15:09:59Z</dcterms:created>
  <dcterms:modified xsi:type="dcterms:W3CDTF">2015-10-11T13:33:19Z</dcterms:modified>
</cp:coreProperties>
</file>